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3" r:id="rId4"/>
  </p:sldMasterIdLst>
  <p:notesMasterIdLst>
    <p:notesMasterId r:id="rId6"/>
  </p:notesMasterIdLst>
  <p:sldIdLst>
    <p:sldId id="316" r:id="rId5"/>
    <p:sldId id="318" r:id="rId7"/>
    <p:sldId id="1159" r:id="rId8"/>
    <p:sldId id="11090039" r:id="rId9"/>
    <p:sldId id="11090041" r:id="rId10"/>
    <p:sldId id="11090068" r:id="rId11"/>
    <p:sldId id="11090042" r:id="rId12"/>
    <p:sldId id="304" r:id="rId13"/>
    <p:sldId id="11089968" r:id="rId14"/>
    <p:sldId id="11090043" r:id="rId15"/>
    <p:sldId id="11089662" r:id="rId16"/>
    <p:sldId id="11090057" r:id="rId17"/>
    <p:sldId id="11090044" r:id="rId18"/>
    <p:sldId id="11090002" r:id="rId19"/>
    <p:sldId id="270" r:id="rId20"/>
    <p:sldId id="11090045" r:id="rId21"/>
    <p:sldId id="1309" r:id="rId22"/>
    <p:sldId id="11089966" r:id="rId23"/>
    <p:sldId id="11090046" r:id="rId24"/>
    <p:sldId id="1290" r:id="rId25"/>
    <p:sldId id="11090038" r:id="rId26"/>
    <p:sldId id="324" r:id="rId27"/>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1" Type="http://schemas.openxmlformats.org/officeDocument/2006/relationships/tags" Target="tags/tag219.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8DBA5-0122-4E25-9FA1-7E3F931CE8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CA133-8D50-4761-B93E-2BBD9DF1C06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dirty="0"/>
          </a:p>
        </p:txBody>
      </p:sp>
      <p:sp>
        <p:nvSpPr>
          <p:cNvPr id="4" name="灯片编号占位符 3"/>
          <p:cNvSpPr>
            <a:spLocks noGrp="1"/>
          </p:cNvSpPr>
          <p:nvPr>
            <p:ph type="sldNum" sz="quarter" idx="5"/>
          </p:nvPr>
        </p:nvSpPr>
        <p:spPr/>
        <p:txBody>
          <a:bodyPr/>
          <a:lstStyle/>
          <a:p>
            <a:fld id="{CD5D8643-8C4F-483A-9BB7-090F547B869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dirty="0"/>
          </a:p>
        </p:txBody>
      </p:sp>
      <p:sp>
        <p:nvSpPr>
          <p:cNvPr id="4" name="灯片编号占位符 3"/>
          <p:cNvSpPr>
            <a:spLocks noGrp="1"/>
          </p:cNvSpPr>
          <p:nvPr>
            <p:ph type="sldNum" sz="quarter" idx="5"/>
          </p:nvPr>
        </p:nvSpPr>
        <p:spPr/>
        <p:txBody>
          <a:bodyPr/>
          <a:lstStyle/>
          <a:p>
            <a:fld id="{CD5D8643-8C4F-483A-9BB7-090F547B86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D"/>
              <a:t>Generate By MotionGo-ChatPPT.
Home：motion.yoo-ai.com
AIGC 2023/4/26 10:27:49</a:t>
            </a:r>
            <a:endParaRPr lang="en-ID"/>
          </a:p>
        </p:txBody>
      </p:sp>
      <p:sp>
        <p:nvSpPr>
          <p:cNvPr id="4" name="Slide Number Placeholder 3"/>
          <p:cNvSpPr>
            <a:spLocks noGrp="1"/>
          </p:cNvSpPr>
          <p:nvPr>
            <p:ph type="sldNum" sz="quarter" idx="5"/>
          </p:nvPr>
        </p:nvSpPr>
        <p:spPr/>
        <p:txBody>
          <a:bodyPr/>
          <a:lstStyle/>
          <a:p>
            <a:fld id="{027C53A6-3F00-4C9E-89FA-847A3484DC85}" type="slidenum">
              <a:rPr lang="en-ID" smtClean="0"/>
            </a:fld>
            <a:endParaRPr lang="en-ID"/>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6162675" y="6462395"/>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C42AD-8F84-4E92-BBD6-2FCB49535EB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5.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4" Type="http://schemas.openxmlformats.org/officeDocument/2006/relationships/notesSlide" Target="../notesSlides/notesSlide10.xml"/><Relationship Id="rId13" Type="http://schemas.openxmlformats.org/officeDocument/2006/relationships/slideLayout" Target="../slideLayouts/slideLayout5.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3" Type="http://schemas.openxmlformats.org/officeDocument/2006/relationships/tags" Target="../tags/tag108.xml"/><Relationship Id="rId2" Type="http://schemas.openxmlformats.org/officeDocument/2006/relationships/tags" Target="../tags/tag107.xml"/><Relationship Id="rId10" Type="http://schemas.openxmlformats.org/officeDocument/2006/relationships/notesSlide" Target="../notesSlides/notesSlide11.xml"/><Relationship Id="rId1" Type="http://schemas.openxmlformats.org/officeDocument/2006/relationships/tags" Target="../tags/tag106.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notesSlide" Target="../notesSlides/notesSlide12.xml"/><Relationship Id="rId1" Type="http://schemas.openxmlformats.org/officeDocument/2006/relationships/tags" Target="../tags/tag114.xml"/></Relationships>
</file>

<file path=ppt/slides/_rels/slide13.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4" Type="http://schemas.openxmlformats.org/officeDocument/2006/relationships/notesSlide" Target="../notesSlides/notesSlide13.xml"/><Relationship Id="rId13" Type="http://schemas.openxmlformats.org/officeDocument/2006/relationships/slideLayout" Target="../slideLayouts/slideLayout5.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tags" Target="../tags/tag122.xml"/></Relationships>
</file>

<file path=ppt/slides/_rels/slide14.xml.rels><?xml version="1.0" encoding="UTF-8" standalone="yes"?>
<Relationships xmlns="http://schemas.openxmlformats.org/package/2006/relationships"><Relationship Id="rId9" Type="http://schemas.openxmlformats.org/officeDocument/2006/relationships/tags" Target="../tags/tag141.xml"/><Relationship Id="rId8" Type="http://schemas.openxmlformats.org/officeDocument/2006/relationships/tags" Target="../tags/tag140.xml"/><Relationship Id="rId7" Type="http://schemas.openxmlformats.org/officeDocument/2006/relationships/tags" Target="../tags/tag139.xml"/><Relationship Id="rId6" Type="http://schemas.openxmlformats.org/officeDocument/2006/relationships/tags" Target="../tags/tag138.xml"/><Relationship Id="rId5" Type="http://schemas.openxmlformats.org/officeDocument/2006/relationships/image" Target="../media/image10.png"/><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6" Type="http://schemas.openxmlformats.org/officeDocument/2006/relationships/notesSlide" Target="../notesSlides/notesSlide14.xml"/><Relationship Id="rId15" Type="http://schemas.openxmlformats.org/officeDocument/2006/relationships/slideLayout" Target="../slideLayouts/slideLayout5.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tags" Target="../tags/tag143.xml"/><Relationship Id="rId10" Type="http://schemas.openxmlformats.org/officeDocument/2006/relationships/tags" Target="../tags/tag142.xml"/><Relationship Id="rId1" Type="http://schemas.openxmlformats.org/officeDocument/2006/relationships/tags" Target="../tags/tag134.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image" Target="../media/image11.png"/><Relationship Id="rId3" Type="http://schemas.openxmlformats.org/officeDocument/2006/relationships/tags" Target="../tags/tag149.xml"/><Relationship Id="rId2" Type="http://schemas.openxmlformats.org/officeDocument/2006/relationships/tags" Target="../tags/tag148.xml"/><Relationship Id="rId10" Type="http://schemas.openxmlformats.org/officeDocument/2006/relationships/notesSlide" Target="../notesSlides/notesSlide15.xml"/><Relationship Id="rId1" Type="http://schemas.openxmlformats.org/officeDocument/2006/relationships/tags" Target="../tags/tag147.xml"/></Relationships>
</file>

<file path=ppt/slides/_rels/slide16.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4" Type="http://schemas.openxmlformats.org/officeDocument/2006/relationships/notesSlide" Target="../notesSlides/notesSlide16.xml"/><Relationship Id="rId13" Type="http://schemas.openxmlformats.org/officeDocument/2006/relationships/slideLayout" Target="../slideLayouts/slideLayout5.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17.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image" Target="../media/image12.png"/><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3" Type="http://schemas.openxmlformats.org/officeDocument/2006/relationships/notesSlide" Target="../notesSlides/notesSlide17.xml"/><Relationship Id="rId12" Type="http://schemas.openxmlformats.org/officeDocument/2006/relationships/slideLayout" Target="../slideLayouts/slideLayout5.xml"/><Relationship Id="rId11" Type="http://schemas.openxmlformats.org/officeDocument/2006/relationships/tags" Target="../tags/tag174.xml"/><Relationship Id="rId10" Type="http://schemas.openxmlformats.org/officeDocument/2006/relationships/image" Target="../media/image13.png"/><Relationship Id="rId1" Type="http://schemas.openxmlformats.org/officeDocument/2006/relationships/tags" Target="../tags/tag166.xml"/></Relationships>
</file>

<file path=ppt/slides/_rels/slide1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16.png"/><Relationship Id="rId7" Type="http://schemas.openxmlformats.org/officeDocument/2006/relationships/tags" Target="../tags/tag179.xml"/><Relationship Id="rId6" Type="http://schemas.openxmlformats.org/officeDocument/2006/relationships/image" Target="../media/image15.png"/><Relationship Id="rId5" Type="http://schemas.openxmlformats.org/officeDocument/2006/relationships/tags" Target="../tags/tag178.xml"/><Relationship Id="rId4" Type="http://schemas.openxmlformats.org/officeDocument/2006/relationships/image" Target="../media/image14.png"/><Relationship Id="rId3" Type="http://schemas.openxmlformats.org/officeDocument/2006/relationships/tags" Target="../tags/tag177.xml"/><Relationship Id="rId2" Type="http://schemas.openxmlformats.org/officeDocument/2006/relationships/tags" Target="../tags/tag176.xml"/><Relationship Id="rId14" Type="http://schemas.openxmlformats.org/officeDocument/2006/relationships/notesSlide" Target="../notesSlides/notesSlide18.xml"/><Relationship Id="rId13" Type="http://schemas.openxmlformats.org/officeDocument/2006/relationships/slideLayout" Target="../slideLayouts/slideLayout5.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tags" Target="../tags/tag175.xml"/></Relationships>
</file>

<file path=ppt/slides/_rels/slide19.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4" Type="http://schemas.openxmlformats.org/officeDocument/2006/relationships/notesSlide" Target="../notesSlides/notesSlide19.xml"/><Relationship Id="rId13" Type="http://schemas.openxmlformats.org/officeDocument/2006/relationships/slideLayout" Target="../slideLayouts/slideLayout5.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8" Type="http://schemas.openxmlformats.org/officeDocument/2006/relationships/notesSlide" Target="../notesSlides/notesSlide2.xml"/><Relationship Id="rId17" Type="http://schemas.openxmlformats.org/officeDocument/2006/relationships/slideLayout" Target="../slideLayouts/slideLayout5.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image" Target="../media/image19.png"/><Relationship Id="rId7" Type="http://schemas.openxmlformats.org/officeDocument/2006/relationships/tags" Target="../tags/tag200.xml"/><Relationship Id="rId6" Type="http://schemas.openxmlformats.org/officeDocument/2006/relationships/image" Target="../media/image18.png"/><Relationship Id="rId5" Type="http://schemas.openxmlformats.org/officeDocument/2006/relationships/tags" Target="../tags/tag199.xml"/><Relationship Id="rId4" Type="http://schemas.openxmlformats.org/officeDocument/2006/relationships/image" Target="../media/image17.png"/><Relationship Id="rId3" Type="http://schemas.openxmlformats.org/officeDocument/2006/relationships/tags" Target="../tags/tag198.xml"/><Relationship Id="rId2" Type="http://schemas.openxmlformats.org/officeDocument/2006/relationships/tags" Target="../tags/tag197.xml"/><Relationship Id="rId14" Type="http://schemas.openxmlformats.org/officeDocument/2006/relationships/notesSlide" Target="../notesSlides/notesSlide20.xml"/><Relationship Id="rId13" Type="http://schemas.openxmlformats.org/officeDocument/2006/relationships/slideLayout" Target="../slideLayouts/slideLayout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6.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5.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0" Type="http://schemas.openxmlformats.org/officeDocument/2006/relationships/notesSlide" Target="../notesSlides/notesSlide22.xml"/><Relationship Id="rId1" Type="http://schemas.openxmlformats.org/officeDocument/2006/relationships/tags" Target="../tags/tag211.xml"/></Relationships>
</file>

<file path=ppt/slides/_rels/slide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4" Type="http://schemas.openxmlformats.org/officeDocument/2006/relationships/notesSlide" Target="../notesSlides/notesSlide3.xml"/><Relationship Id="rId13" Type="http://schemas.openxmlformats.org/officeDocument/2006/relationships/slideLayout" Target="../slideLayouts/slideLayout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51.xml"/><Relationship Id="rId7" Type="http://schemas.openxmlformats.org/officeDocument/2006/relationships/image" Target="../media/image1.jpeg"/><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notesSlide" Target="../notesSlides/notesSlide4.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5.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2.png"/><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3" Type="http://schemas.openxmlformats.org/officeDocument/2006/relationships/notesSlide" Target="../notesSlides/notesSlide6.xml"/><Relationship Id="rId12" Type="http://schemas.openxmlformats.org/officeDocument/2006/relationships/slideLayout" Target="../slideLayouts/slideLayout5.xml"/><Relationship Id="rId11" Type="http://schemas.openxmlformats.org/officeDocument/2006/relationships/tags" Target="../tags/tag65.xml"/><Relationship Id="rId10" Type="http://schemas.openxmlformats.org/officeDocument/2006/relationships/image" Target="../media/image3.png"/><Relationship Id="rId1" Type="http://schemas.openxmlformats.org/officeDocument/2006/relationships/tags" Target="../tags/tag57.xml"/></Relationships>
</file>

<file path=ppt/slides/_rels/slide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4" Type="http://schemas.openxmlformats.org/officeDocument/2006/relationships/notesSlide" Target="../notesSlides/notesSlide7.xml"/><Relationship Id="rId13" Type="http://schemas.openxmlformats.org/officeDocument/2006/relationships/slideLayout" Target="../slideLayouts/slideLayout5.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6.png"/><Relationship Id="rId7" Type="http://schemas.openxmlformats.org/officeDocument/2006/relationships/tags" Target="../tags/tag82.xml"/><Relationship Id="rId6" Type="http://schemas.openxmlformats.org/officeDocument/2006/relationships/image" Target="../media/image5.png"/><Relationship Id="rId5" Type="http://schemas.openxmlformats.org/officeDocument/2006/relationships/tags" Target="../tags/tag81.xml"/><Relationship Id="rId4" Type="http://schemas.openxmlformats.org/officeDocument/2006/relationships/image" Target="../media/image4.png"/><Relationship Id="rId3" Type="http://schemas.openxmlformats.org/officeDocument/2006/relationships/tags" Target="../tags/tag80.xml"/><Relationship Id="rId2" Type="http://schemas.openxmlformats.org/officeDocument/2006/relationships/tags" Target="../tags/tag79.xml"/><Relationship Id="rId13" Type="http://schemas.openxmlformats.org/officeDocument/2006/relationships/notesSlide" Target="../notesSlides/notesSlide8.xml"/><Relationship Id="rId12" Type="http://schemas.openxmlformats.org/officeDocument/2006/relationships/slideLayout" Target="../slideLayouts/slideLayout5.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image" Target="../media/image9.png"/><Relationship Id="rId7" Type="http://schemas.openxmlformats.org/officeDocument/2006/relationships/tags" Target="../tags/tag90.xml"/><Relationship Id="rId6" Type="http://schemas.openxmlformats.org/officeDocument/2006/relationships/image" Target="../media/image8.png"/><Relationship Id="rId5" Type="http://schemas.openxmlformats.org/officeDocument/2006/relationships/tags" Target="../tags/tag89.xml"/><Relationship Id="rId4" Type="http://schemas.openxmlformats.org/officeDocument/2006/relationships/image" Target="../media/image7.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notesSlide" Target="../notesSlides/notesSlide9.xml"/><Relationship Id="rId12" Type="http://schemas.openxmlformats.org/officeDocument/2006/relationships/slideLayout" Target="../slideLayouts/slideLayout5.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5" name="背景"/>
          <p:cNvSpPr/>
          <p:nvPr/>
        </p:nvSpPr>
        <p:spPr>
          <a:xfrm>
            <a:off x="0" y="791"/>
            <a:ext cx="12190095" cy="6856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底纹3"/>
          <p:cNvSpPr/>
          <p:nvPr>
            <p:custDataLst>
              <p:tags r:id="rId1"/>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pitchFamily="34" charset="-122"/>
              <a:ea typeface="微软雅黑" panose="020B0503020204020204" pitchFamily="34" charset="-122"/>
              <a:sym typeface="+mn-ea"/>
            </a:endParaRPr>
          </a:p>
        </p:txBody>
      </p:sp>
      <p:sp>
        <p:nvSpPr>
          <p:cNvPr id="21" name="!!平滑2"/>
          <p:cNvSpPr/>
          <p:nvPr>
            <p:custDataLst>
              <p:tags r:id="rId2"/>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22" name="底纹1"/>
          <p:cNvSpPr/>
          <p:nvPr>
            <p:custDataLst>
              <p:tags r:id="rId3"/>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23" name="底纹2"/>
          <p:cNvSpPr/>
          <p:nvPr>
            <p:custDataLst>
              <p:tags r:id="rId4"/>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34" name="圆"/>
          <p:cNvSpPr/>
          <p:nvPr>
            <p:custDataLst>
              <p:tags r:id="rId5"/>
            </p:custDataLst>
          </p:nvPr>
        </p:nvSpPr>
        <p:spPr>
          <a:xfrm>
            <a:off x="11137249" y="-997136"/>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32" name="标题"/>
          <p:cNvSpPr txBox="1"/>
          <p:nvPr>
            <p:custDataLst>
              <p:tags r:id="rId6"/>
            </p:custDataLst>
          </p:nvPr>
        </p:nvSpPr>
        <p:spPr>
          <a:xfrm>
            <a:off x="3168015" y="2132965"/>
            <a:ext cx="5581650" cy="2465070"/>
          </a:xfrm>
          <a:prstGeom prst="rect">
            <a:avLst/>
          </a:prstGeom>
          <a:noFill/>
        </p:spPr>
        <p:txBody>
          <a:bodyPr wrap="square" lIns="71755" tIns="36195" rIns="71755" bIns="36195" rtlCol="0" anchor="ctr" anchorCtr="0">
            <a:noAutofit/>
          </a:bodyPr>
          <a:lstStyle/>
          <a:p>
            <a:pPr indent="0" algn="ctr" fontAlgn="ctr">
              <a:lnSpc>
                <a:spcPct val="100000"/>
              </a:lnSpc>
            </a:pPr>
            <a:r>
              <a:rPr lang="zh-CN" altLang="en-US" sz="8000" b="1">
                <a:solidFill>
                  <a:schemeClr val="tx2"/>
                </a:solidFill>
                <a:latin typeface="微软雅黑" panose="020B0503020204020204" pitchFamily="34" charset="-122"/>
                <a:ea typeface="微软雅黑" panose="020B0503020204020204" pitchFamily="34" charset="-122"/>
                <a:sym typeface="+mn-ea"/>
              </a:rPr>
              <a:t>E-</a:t>
            </a:r>
            <a:r>
              <a:rPr lang="en-US" altLang="zh-CN" sz="8000" b="1">
                <a:solidFill>
                  <a:schemeClr val="tx2"/>
                </a:solidFill>
                <a:latin typeface="微软雅黑" panose="020B0503020204020204" pitchFamily="34" charset="-122"/>
                <a:ea typeface="微软雅黑" panose="020B0503020204020204" pitchFamily="34" charset="-122"/>
                <a:sym typeface="+mn-ea"/>
              </a:rPr>
              <a:t>business</a:t>
            </a:r>
            <a:endParaRPr lang="zh-CN" altLang="en-US" sz="8000" b="1">
              <a:solidFill>
                <a:schemeClr val="tx2"/>
              </a:solidFill>
              <a:latin typeface="微软雅黑" panose="020B0503020204020204" pitchFamily="34" charset="-122"/>
              <a:ea typeface="微软雅黑" panose="020B0503020204020204" pitchFamily="34" charset="-122"/>
              <a:sym typeface="+mn-ea"/>
            </a:endParaRPr>
          </a:p>
        </p:txBody>
      </p:sp>
      <p:grpSp>
        <p:nvGrpSpPr>
          <p:cNvPr id="4" name="!!平滑1"/>
          <p:cNvGrpSpPr/>
          <p:nvPr/>
        </p:nvGrpSpPr>
        <p:grpSpPr>
          <a:xfrm>
            <a:off x="2357120" y="2491740"/>
            <a:ext cx="1423670" cy="245110"/>
            <a:chOff x="3712" y="3924"/>
            <a:chExt cx="2242" cy="386"/>
          </a:xfrm>
        </p:grpSpPr>
        <p:sp>
          <p:nvSpPr>
            <p:cNvPr id="5" name="任意多边形: 形状 2"/>
            <p:cNvSpPr/>
            <p:nvPr>
              <p:custDataLst>
                <p:tags r:id="rId7"/>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6" name="任意多边形: 形状 3"/>
            <p:cNvSpPr/>
            <p:nvPr>
              <p:custDataLst>
                <p:tags r:id="rId8"/>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8" name="任意多边形: 形状 4"/>
            <p:cNvSpPr/>
            <p:nvPr>
              <p:custDataLst>
                <p:tags r:id="rId9"/>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0" name="任意多边形: 形状 6"/>
            <p:cNvSpPr/>
            <p:nvPr>
              <p:custDataLst>
                <p:tags r:id="rId10"/>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1" name="任意多边形: 形状 7"/>
            <p:cNvSpPr/>
            <p:nvPr>
              <p:custDataLst>
                <p:tags r:id="rId11"/>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2" name="任意多边形: 形状 8"/>
            <p:cNvSpPr/>
            <p:nvPr>
              <p:custDataLst>
                <p:tags r:id="rId12"/>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4" name="任意多边形: 形状 10"/>
            <p:cNvSpPr/>
            <p:nvPr>
              <p:custDataLst>
                <p:tags r:id="rId13"/>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5" name="任意多边形: 形状 11"/>
            <p:cNvSpPr/>
            <p:nvPr>
              <p:custDataLst>
                <p:tags r:id="rId14"/>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6" name="任意多边形: 形状 12"/>
            <p:cNvSpPr/>
            <p:nvPr>
              <p:custDataLst>
                <p:tags r:id="rId15"/>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9" name="文本框 8"/>
          <p:cNvSpPr txBox="1"/>
          <p:nvPr/>
        </p:nvSpPr>
        <p:spPr>
          <a:xfrm>
            <a:off x="5582285" y="4716145"/>
            <a:ext cx="3167380" cy="480060"/>
          </a:xfrm>
          <a:prstGeom prst="rect">
            <a:avLst/>
          </a:prstGeom>
          <a:noFill/>
        </p:spPr>
        <p:txBody>
          <a:bodyPr wrap="square" rtlCol="0">
            <a:noAutofit/>
          </a:bodyPr>
          <a:p>
            <a:r>
              <a:rPr lang="en-US" altLang="zh-CN" sz="2400">
                <a:solidFill>
                  <a:schemeClr val="bg1"/>
                </a:solidFill>
              </a:rPr>
              <a:t>------The group of IKUN</a:t>
            </a:r>
            <a:endParaRPr lang="en-US" altLang="zh-CN" sz="2400">
              <a:solidFill>
                <a:schemeClr val="bg1"/>
              </a:solidFill>
            </a:endParaRPr>
          </a:p>
        </p:txBody>
      </p:sp>
    </p:spTree>
    <p:custDataLst>
      <p:tags r:id="rId16"/>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6*min(max(#ppt_w*#ppt_h,.3),1)-7.4)/-.7*#ppt_w"/>
                                          </p:val>
                                        </p:tav>
                                        <p:tav tm="100000">
                                          <p:val>
                                            <p:strVal val="#ppt_w"/>
                                          </p:val>
                                        </p:tav>
                                      </p:tavLst>
                                    </p:anim>
                                    <p:anim calcmode="lin" valueType="num">
                                      <p:cBhvr>
                                        <p:cTn id="8" dur="500" fill="hold"/>
                                        <p:tgtEl>
                                          <p:spTgt spid="32"/>
                                        </p:tgtEl>
                                        <p:attrNameLst>
                                          <p:attrName>ppt_h</p:attrName>
                                        </p:attrNameLst>
                                      </p:cBhvr>
                                      <p:tavLst>
                                        <p:tav tm="0">
                                          <p:val>
                                            <p:strVal val="(6*min(max(#ppt_w*#ppt_h,.3),1)-7.4)/-.7*#ppt_h"/>
                                          </p:val>
                                        </p:tav>
                                        <p:tav tm="100000">
                                          <p:val>
                                            <p:strVal val="#ppt_h"/>
                                          </p:val>
                                        </p:tav>
                                      </p:tavLst>
                                    </p:anim>
                                    <p:anim calcmode="lin" valueType="num">
                                      <p:cBhvr>
                                        <p:cTn id="9" dur="500" fill="hold"/>
                                        <p:tgtEl>
                                          <p:spTgt spid="32"/>
                                        </p:tgtEl>
                                        <p:attrNameLst>
                                          <p:attrName>ppt_x</p:attrName>
                                        </p:attrNameLst>
                                      </p:cBhvr>
                                      <p:tavLst>
                                        <p:tav tm="0">
                                          <p:val>
                                            <p:fltVal val="0.5"/>
                                          </p:val>
                                        </p:tav>
                                        <p:tav tm="100000">
                                          <p:val>
                                            <p:strVal val="#ppt_x"/>
                                          </p:val>
                                        </p:tav>
                                      </p:tavLst>
                                    </p:anim>
                                    <p:anim calcmode="lin" valueType="num">
                                      <p:cBhvr>
                                        <p:cTn id="10" dur="500" fill="hold"/>
                                        <p:tgtEl>
                                          <p:spTgt spid="32"/>
                                        </p:tgtEl>
                                        <p:attrNameLst>
                                          <p:attrName>ppt_y</p:attrName>
                                        </p:attrNameLst>
                                      </p:cBhvr>
                                      <p:tavLst>
                                        <p:tav tm="0">
                                          <p:val>
                                            <p:strVal val="1+(6*min(max(#ppt_w*#ppt_h,.3),1)-7.4)/-.7*#ppt_h/2"/>
                                          </p:val>
                                        </p:tav>
                                        <p:tav tm="100000">
                                          <p:val>
                                            <p:strVal val="#ppt_y"/>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strVal val="4/3*#ppt_w"/>
                                          </p:val>
                                        </p:tav>
                                        <p:tav tm="100000">
                                          <p:val>
                                            <p:strVal val="#ppt_w"/>
                                          </p:val>
                                        </p:tav>
                                      </p:tavLst>
                                    </p:anim>
                                    <p:anim calcmode="lin" valueType="num">
                                      <p:cBhvr>
                                        <p:cTn id="14" dur="500" fill="hold"/>
                                        <p:tgtEl>
                                          <p:spTgt spid="25"/>
                                        </p:tgtEl>
                                        <p:attrNameLst>
                                          <p:attrName>ppt_h</p:attrName>
                                        </p:attrNameLst>
                                      </p:cBhvr>
                                      <p:tavLst>
                                        <p:tav tm="0">
                                          <p:val>
                                            <p:strVal val="4/3*#ppt_h"/>
                                          </p:val>
                                        </p:tav>
                                        <p:tav tm="100000">
                                          <p:val>
                                            <p:strVal val="#ppt_h"/>
                                          </p:val>
                                        </p:tav>
                                      </p:tavLst>
                                    </p:anim>
                                  </p:childTnLst>
                                </p:cTn>
                              </p:par>
                              <p:par>
                                <p:cTn id="15" presetID="0"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anim to="" calcmode="lin" valueType="num">
                                      <p:cBhvr>
                                        <p:cTn id="17" dur="500" fill="hold">
                                          <p:stCondLst>
                                            <p:cond delay="0"/>
                                          </p:stCondLst>
                                        </p:cTn>
                                        <p:tgtEl>
                                          <p:spTgt spid="2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8" dur="500" fill="hold">
                                          <p:stCondLst>
                                            <p:cond delay="0"/>
                                          </p:stCondLst>
                                        </p:cTn>
                                        <p:tgtEl>
                                          <p:spTgt spid="2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9" dur="500" fill="hold">
                                          <p:stCondLst>
                                            <p:cond delay="0"/>
                                          </p:stCondLst>
                                        </p:cTn>
                                        <p:tgtEl>
                                          <p:spTgt spid="25"/>
                                        </p:tgtEl>
                                        <p:attrNameLst>
                                          <p:attrName>style.opacity</p:attrName>
                                        </p:attrNameLst>
                                      </p:cBhvr>
                                      <p:tavLst>
                                        <p:tav tm="0">
                                          <p:val>
                                            <p:fltVal val="0"/>
                                          </p:val>
                                        </p:tav>
                                        <p:tav tm="100000">
                                          <p:val>
                                            <p:fltVal val="1"/>
                                          </p:val>
                                        </p:tav>
                                      </p:tavLst>
                                    </p:anim>
                                    <p:anim to="" calcmode="lin" valueType="num">
                                      <p:cBhvr>
                                        <p:cTn id="20" dur="500" fill="hold">
                                          <p:stCondLst>
                                            <p:cond delay="0"/>
                                          </p:stCondLst>
                                        </p:cTn>
                                        <p:tgtEl>
                                          <p:spTgt spid="25"/>
                                        </p:tgtEl>
                                        <p:attrNameLst>
                                          <p:attrName>ppt_w</p:attrName>
                                        </p:attrNameLst>
                                      </p:cBhvr>
                                      <p:tavLst>
                                        <p:tav tm="0">
                                          <p:val>
                                            <p:strVal val="#ppt_w*2"/>
                                          </p:val>
                                        </p:tav>
                                        <p:tav tm="100000">
                                          <p:val>
                                            <p:strVal val="#ppt_w"/>
                                          </p:val>
                                        </p:tav>
                                      </p:tavLst>
                                    </p:anim>
                                    <p:anim to="" calcmode="lin" valueType="num">
                                      <p:cBhvr>
                                        <p:cTn id="21" dur="500" fill="hold">
                                          <p:stCondLst>
                                            <p:cond delay="0"/>
                                          </p:stCondLst>
                                        </p:cTn>
                                        <p:tgtEl>
                                          <p:spTgt spid="25"/>
                                        </p:tgtEl>
                                        <p:attrNameLst>
                                          <p:attrName>ppt_h</p:attrName>
                                        </p:attrNameLst>
                                      </p:cBhvr>
                                      <p:tavLst>
                                        <p:tav tm="0">
                                          <p:val>
                                            <p:strVal val="#ppt_h*2"/>
                                          </p:val>
                                        </p:tav>
                                        <p:tav tm="100000">
                                          <p:val>
                                            <p:strVal val="#ppt_h"/>
                                          </p:val>
                                        </p:tav>
                                      </p:tavLst>
                                    </p:anim>
                                  </p:childTnLst>
                                </p:cTn>
                              </p:par>
                              <p:par>
                                <p:cTn id="22" presetID="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to="" calcmode="lin" valueType="num">
                                      <p:cBhvr>
                                        <p:cTn id="24" dur="500" fill="hold">
                                          <p:stCondLst>
                                            <p:cond delay="0"/>
                                          </p:stCondLst>
                                        </p:cTn>
                                        <p:tgtEl>
                                          <p:spTgt spid="2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5" dur="500" fill="hold">
                                          <p:stCondLst>
                                            <p:cond delay="0"/>
                                          </p:stCondLst>
                                        </p:cTn>
                                        <p:tgtEl>
                                          <p:spTgt spid="2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6" dur="500" fill="hold">
                                          <p:stCondLst>
                                            <p:cond delay="0"/>
                                          </p:stCondLst>
                                        </p:cTn>
                                        <p:tgtEl>
                                          <p:spTgt spid="20"/>
                                        </p:tgtEl>
                                        <p:attrNameLst>
                                          <p:attrName>style.opacity</p:attrName>
                                        </p:attrNameLst>
                                      </p:cBhvr>
                                      <p:tavLst>
                                        <p:tav tm="0">
                                          <p:val>
                                            <p:fltVal val="0"/>
                                          </p:val>
                                        </p:tav>
                                        <p:tav tm="100000">
                                          <p:val>
                                            <p:fltVal val="1"/>
                                          </p:val>
                                        </p:tav>
                                      </p:tavLst>
                                    </p:anim>
                                    <p:anim to="" calcmode="lin" valueType="num">
                                      <p:cBhvr>
                                        <p:cTn id="27" dur="500" fill="hold">
                                          <p:stCondLst>
                                            <p:cond delay="0"/>
                                          </p:stCondLst>
                                        </p:cTn>
                                        <p:tgtEl>
                                          <p:spTgt spid="20"/>
                                        </p:tgtEl>
                                        <p:attrNameLst>
                                          <p:attrName>ppt_w</p:attrName>
                                        </p:attrNameLst>
                                      </p:cBhvr>
                                      <p:tavLst>
                                        <p:tav tm="0">
                                          <p:val>
                                            <p:strVal val="#ppt_w*2"/>
                                          </p:val>
                                        </p:tav>
                                        <p:tav tm="100000">
                                          <p:val>
                                            <p:strVal val="#ppt_w"/>
                                          </p:val>
                                        </p:tav>
                                      </p:tavLst>
                                    </p:anim>
                                    <p:anim to="" calcmode="lin" valueType="num">
                                      <p:cBhvr>
                                        <p:cTn id="28" dur="500" fill="hold">
                                          <p:stCondLst>
                                            <p:cond delay="0"/>
                                          </p:stCondLst>
                                        </p:cTn>
                                        <p:tgtEl>
                                          <p:spTgt spid="20"/>
                                        </p:tgtEl>
                                        <p:attrNameLst>
                                          <p:attrName>ppt_h</p:attrName>
                                        </p:attrNameLst>
                                      </p:cBhvr>
                                      <p:tavLst>
                                        <p:tav tm="0">
                                          <p:val>
                                            <p:strVal val="#ppt_h*2"/>
                                          </p:val>
                                        </p:tav>
                                        <p:tav tm="100000">
                                          <p:val>
                                            <p:strVal val="#ppt_h"/>
                                          </p:val>
                                        </p:tav>
                                      </p:tavLst>
                                    </p:anim>
                                  </p:childTnLst>
                                </p:cTn>
                              </p:par>
                              <p:par>
                                <p:cTn id="29" presetID="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to="" calcmode="lin" valueType="num">
                                      <p:cBhvr>
                                        <p:cTn id="31" dur="500" fill="hold">
                                          <p:stCondLst>
                                            <p:cond delay="0"/>
                                          </p:stCondLst>
                                        </p:cTn>
                                        <p:tgtEl>
                                          <p:spTgt spid="2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2" dur="500" fill="hold">
                                          <p:stCondLst>
                                            <p:cond delay="0"/>
                                          </p:stCondLst>
                                        </p:cTn>
                                        <p:tgtEl>
                                          <p:spTgt spid="2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3" dur="500" fill="hold">
                                          <p:stCondLst>
                                            <p:cond delay="0"/>
                                          </p:stCondLst>
                                        </p:cTn>
                                        <p:tgtEl>
                                          <p:spTgt spid="21"/>
                                        </p:tgtEl>
                                        <p:attrNameLst>
                                          <p:attrName>style.opacity</p:attrName>
                                        </p:attrNameLst>
                                      </p:cBhvr>
                                      <p:tavLst>
                                        <p:tav tm="0">
                                          <p:val>
                                            <p:fltVal val="0"/>
                                          </p:val>
                                        </p:tav>
                                        <p:tav tm="100000">
                                          <p:val>
                                            <p:fltVal val="1"/>
                                          </p:val>
                                        </p:tav>
                                      </p:tavLst>
                                    </p:anim>
                                    <p:anim to="" calcmode="lin" valueType="num">
                                      <p:cBhvr>
                                        <p:cTn id="34" dur="500" fill="hold">
                                          <p:stCondLst>
                                            <p:cond delay="0"/>
                                          </p:stCondLst>
                                        </p:cTn>
                                        <p:tgtEl>
                                          <p:spTgt spid="21"/>
                                        </p:tgtEl>
                                        <p:attrNameLst>
                                          <p:attrName>ppt_w</p:attrName>
                                        </p:attrNameLst>
                                      </p:cBhvr>
                                      <p:tavLst>
                                        <p:tav tm="0">
                                          <p:val>
                                            <p:strVal val="#ppt_w*2"/>
                                          </p:val>
                                        </p:tav>
                                        <p:tav tm="100000">
                                          <p:val>
                                            <p:strVal val="#ppt_w"/>
                                          </p:val>
                                        </p:tav>
                                      </p:tavLst>
                                    </p:anim>
                                    <p:anim to="" calcmode="lin" valueType="num">
                                      <p:cBhvr>
                                        <p:cTn id="35" dur="500" fill="hold">
                                          <p:stCondLst>
                                            <p:cond delay="0"/>
                                          </p:stCondLst>
                                        </p:cTn>
                                        <p:tgtEl>
                                          <p:spTgt spid="21"/>
                                        </p:tgtEl>
                                        <p:attrNameLst>
                                          <p:attrName>ppt_h</p:attrName>
                                        </p:attrNameLst>
                                      </p:cBhvr>
                                      <p:tavLst>
                                        <p:tav tm="0">
                                          <p:val>
                                            <p:strVal val="#ppt_h*2"/>
                                          </p:val>
                                        </p:tav>
                                        <p:tav tm="100000">
                                          <p:val>
                                            <p:strVal val="#ppt_h"/>
                                          </p:val>
                                        </p:tav>
                                      </p:tavLst>
                                    </p:anim>
                                  </p:childTnLst>
                                </p:cTn>
                              </p:par>
                              <p:par>
                                <p:cTn id="36" presetID="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to="" calcmode="lin" valueType="num">
                                      <p:cBhvr>
                                        <p:cTn id="38" dur="500" fill="hold">
                                          <p:stCondLst>
                                            <p:cond delay="0"/>
                                          </p:stCondLst>
                                        </p:cTn>
                                        <p:tgtEl>
                                          <p:spTgt spid="2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9" dur="500" fill="hold">
                                          <p:stCondLst>
                                            <p:cond delay="0"/>
                                          </p:stCondLst>
                                        </p:cTn>
                                        <p:tgtEl>
                                          <p:spTgt spid="2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0" dur="500" fill="hold">
                                          <p:stCondLst>
                                            <p:cond delay="0"/>
                                          </p:stCondLst>
                                        </p:cTn>
                                        <p:tgtEl>
                                          <p:spTgt spid="22"/>
                                        </p:tgtEl>
                                        <p:attrNameLst>
                                          <p:attrName>style.opacity</p:attrName>
                                        </p:attrNameLst>
                                      </p:cBhvr>
                                      <p:tavLst>
                                        <p:tav tm="0">
                                          <p:val>
                                            <p:fltVal val="0"/>
                                          </p:val>
                                        </p:tav>
                                        <p:tav tm="100000">
                                          <p:val>
                                            <p:fltVal val="1"/>
                                          </p:val>
                                        </p:tav>
                                      </p:tavLst>
                                    </p:anim>
                                    <p:anim to="" calcmode="lin" valueType="num">
                                      <p:cBhvr>
                                        <p:cTn id="41" dur="500" fill="hold">
                                          <p:stCondLst>
                                            <p:cond delay="0"/>
                                          </p:stCondLst>
                                        </p:cTn>
                                        <p:tgtEl>
                                          <p:spTgt spid="22"/>
                                        </p:tgtEl>
                                        <p:attrNameLst>
                                          <p:attrName>ppt_w</p:attrName>
                                        </p:attrNameLst>
                                      </p:cBhvr>
                                      <p:tavLst>
                                        <p:tav tm="0">
                                          <p:val>
                                            <p:strVal val="#ppt_w*2"/>
                                          </p:val>
                                        </p:tav>
                                        <p:tav tm="100000">
                                          <p:val>
                                            <p:strVal val="#ppt_w"/>
                                          </p:val>
                                        </p:tav>
                                      </p:tavLst>
                                    </p:anim>
                                    <p:anim to="" calcmode="lin" valueType="num">
                                      <p:cBhvr>
                                        <p:cTn id="42" dur="500" fill="hold">
                                          <p:stCondLst>
                                            <p:cond delay="0"/>
                                          </p:stCondLst>
                                        </p:cTn>
                                        <p:tgtEl>
                                          <p:spTgt spid="22"/>
                                        </p:tgtEl>
                                        <p:attrNameLst>
                                          <p:attrName>ppt_h</p:attrName>
                                        </p:attrNameLst>
                                      </p:cBhvr>
                                      <p:tavLst>
                                        <p:tav tm="0">
                                          <p:val>
                                            <p:strVal val="#ppt_h*2"/>
                                          </p:val>
                                        </p:tav>
                                        <p:tav tm="100000">
                                          <p:val>
                                            <p:strVal val="#ppt_h"/>
                                          </p:val>
                                        </p:tav>
                                      </p:tavLst>
                                    </p:anim>
                                  </p:childTnLst>
                                </p:cTn>
                              </p:par>
                              <p:par>
                                <p:cTn id="43" presetID="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to="" calcmode="lin" valueType="num">
                                      <p:cBhvr>
                                        <p:cTn id="45" dur="500" fill="hold">
                                          <p:stCondLst>
                                            <p:cond delay="0"/>
                                          </p:stCondLst>
                                        </p:cTn>
                                        <p:tgtEl>
                                          <p:spTgt spid="2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6" dur="500" fill="hold">
                                          <p:stCondLst>
                                            <p:cond delay="0"/>
                                          </p:stCondLst>
                                        </p:cTn>
                                        <p:tgtEl>
                                          <p:spTgt spid="23"/>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7" dur="500" fill="hold">
                                          <p:stCondLst>
                                            <p:cond delay="0"/>
                                          </p:stCondLst>
                                        </p:cTn>
                                        <p:tgtEl>
                                          <p:spTgt spid="23"/>
                                        </p:tgtEl>
                                        <p:attrNameLst>
                                          <p:attrName>style.opacity</p:attrName>
                                        </p:attrNameLst>
                                      </p:cBhvr>
                                      <p:tavLst>
                                        <p:tav tm="0">
                                          <p:val>
                                            <p:fltVal val="0"/>
                                          </p:val>
                                        </p:tav>
                                        <p:tav tm="100000">
                                          <p:val>
                                            <p:fltVal val="1"/>
                                          </p:val>
                                        </p:tav>
                                      </p:tavLst>
                                    </p:anim>
                                    <p:anim to="" calcmode="lin" valueType="num">
                                      <p:cBhvr>
                                        <p:cTn id="48" dur="500" fill="hold">
                                          <p:stCondLst>
                                            <p:cond delay="0"/>
                                          </p:stCondLst>
                                        </p:cTn>
                                        <p:tgtEl>
                                          <p:spTgt spid="23"/>
                                        </p:tgtEl>
                                        <p:attrNameLst>
                                          <p:attrName>ppt_w</p:attrName>
                                        </p:attrNameLst>
                                      </p:cBhvr>
                                      <p:tavLst>
                                        <p:tav tm="0">
                                          <p:val>
                                            <p:strVal val="#ppt_w*2"/>
                                          </p:val>
                                        </p:tav>
                                        <p:tav tm="100000">
                                          <p:val>
                                            <p:strVal val="#ppt_w"/>
                                          </p:val>
                                        </p:tav>
                                      </p:tavLst>
                                    </p:anim>
                                    <p:anim to="" calcmode="lin" valueType="num">
                                      <p:cBhvr>
                                        <p:cTn id="49" dur="500" fill="hold">
                                          <p:stCondLst>
                                            <p:cond delay="0"/>
                                          </p:stCondLst>
                                        </p:cTn>
                                        <p:tgtEl>
                                          <p:spTgt spid="23"/>
                                        </p:tgtEl>
                                        <p:attrNameLst>
                                          <p:attrName>ppt_h</p:attrName>
                                        </p:attrNameLst>
                                      </p:cBhvr>
                                      <p:tavLst>
                                        <p:tav tm="0">
                                          <p:val>
                                            <p:strVal val="#ppt_h*2"/>
                                          </p:val>
                                        </p:tav>
                                        <p:tav tm="100000">
                                          <p:val>
                                            <p:strVal val="#ppt_h"/>
                                          </p:val>
                                        </p:tav>
                                      </p:tavLst>
                                    </p:anim>
                                  </p:childTnLst>
                                </p:cTn>
                              </p:par>
                              <p:par>
                                <p:cTn id="50" presetID="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to="" calcmode="lin" valueType="num">
                                      <p:cBhvr>
                                        <p:cTn id="52"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3"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4"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55"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56"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57" presetID="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 to="" calcmode="lin" valueType="num">
                                      <p:cBhvr>
                                        <p:cTn id="59"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60"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61"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62"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63"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0" grpId="0" animBg="1"/>
      <p:bldP spid="21" grpId="0" animBg="1"/>
      <p:bldP spid="22" grpId="0" animBg="1"/>
      <p:bldP spid="23" grpId="0" animBg="1"/>
      <p:bldP spid="34" grpId="0" animBg="1"/>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sz="4400" b="1">
                <a:solidFill>
                  <a:schemeClr val="accent1"/>
                </a:solidFill>
                <a:latin typeface="微软雅黑" panose="020B0503020204020204" pitchFamily="34" charset="-122"/>
                <a:ea typeface="微软雅黑" panose="020B0503020204020204" pitchFamily="34" charset="-122"/>
              </a:rPr>
              <a:t>E-business的优势</a:t>
            </a:r>
            <a:endParaRPr sz="4400" b="1">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Advantages of E-business.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03</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3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30"/>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to="" calcmode="lin" valueType="num">
                                      <p:cBhvr>
                                        <p:cTn id="12" dur="500" fill="hold">
                                          <p:stCondLst>
                                            <p:cond delay="0"/>
                                          </p:stCondLst>
                                        </p:cTn>
                                        <p:tgtEl>
                                          <p:spTgt spid="4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4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42"/>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to="" calcmode="lin" valueType="num">
                                      <p:cBhvr>
                                        <p:cTn id="17" dur="500" fill="hold">
                                          <p:stCondLst>
                                            <p:cond delay="0"/>
                                          </p:stCondLst>
                                        </p:cTn>
                                        <p:tgtEl>
                                          <p:spTgt spid="4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4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4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to="" calcmode="lin" valueType="num">
                                      <p:cBhvr>
                                        <p:cTn id="22" dur="500" fill="hold">
                                          <p:stCondLst>
                                            <p:cond delay="0"/>
                                          </p:stCondLst>
                                        </p:cTn>
                                        <p:tgtEl>
                                          <p:spTgt spid="4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4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46"/>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to="" calcmode="lin" valueType="num">
                                      <p:cBhvr>
                                        <p:cTn id="27" dur="500" fill="hold">
                                          <p:stCondLst>
                                            <p:cond delay="0"/>
                                          </p:stCondLst>
                                        </p:cTn>
                                        <p:tgtEl>
                                          <p:spTgt spid="4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4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47"/>
                                        </p:tgtEl>
                                        <p:attrNameLst>
                                          <p:attrName>style.opacity</p:attrName>
                                        </p:attrNameLst>
                                      </p:cBhvr>
                                      <p:tavLst>
                                        <p:tav tm="0">
                                          <p:val>
                                            <p:fltVal val="0"/>
                                          </p:val>
                                        </p:tav>
                                        <p:tav tm="100000">
                                          <p:val>
                                            <p:fltVal val="1"/>
                                          </p:val>
                                        </p:tav>
                                      </p:tavLst>
                                    </p:anim>
                                  </p:childTnLst>
                                </p:cTn>
                              </p:par>
                              <p:par>
                                <p:cTn id="30" presetID="10" presetClass="entr" presetSubtype="0" fill="hold" grpId="0" nodeType="withEffect">
                                  <p:stCondLst>
                                    <p:cond delay="0"/>
                                  </p:stCondLst>
                                  <p:iterate type="lt">
                                    <p:tmPct val="10000"/>
                                  </p:iterate>
                                  <p:childTnLst>
                                    <p:set>
                                      <p:cBhvr>
                                        <p:cTn id="31" dur="1" fill="hold">
                                          <p:stCondLst>
                                            <p:cond delay="0"/>
                                          </p:stCondLst>
                                        </p:cTn>
                                        <p:tgtEl>
                                          <p:spTgt spid="2"/>
                                        </p:tgtEl>
                                        <p:attrNameLst>
                                          <p:attrName>style.visibility</p:attrName>
                                        </p:attrNameLst>
                                      </p:cBhvr>
                                      <p:to>
                                        <p:strVal val="visible"/>
                                      </p:to>
                                    </p:set>
                                    <p:animEffect transition="in" filter="fade">
                                      <p:cBhvr>
                                        <p:cTn id="32" dur="300"/>
                                        <p:tgtEl>
                                          <p:spTgt spid="2"/>
                                        </p:tgtEl>
                                      </p:cBhvr>
                                    </p:animEffect>
                                    <p:anim to="" calcmode="lin" valueType="num">
                                      <p:cBhvr>
                                        <p:cTn id="33"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34"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5" dur="100" accel="50000" fill="remove">
                                          <p:stCondLst>
                                            <p:cond delay="50"/>
                                          </p:stCondLst>
                                        </p:cTn>
                                        <p:tgtEl>
                                          <p:spTgt spid="2"/>
                                        </p:tgtEl>
                                      </p:cBhvr>
                                      <p:from x="100000" y="100000"/>
                                      <p:to x="250000" y="250000"/>
                                    </p:animScale>
                                    <p:animScale>
                                      <p:cBhvr>
                                        <p:cTn id="36" dur="150" accel="50000" fill="remove">
                                          <p:stCondLst>
                                            <p:cond delay="150"/>
                                          </p:stCondLst>
                                        </p:cTn>
                                        <p:tgtEl>
                                          <p:spTgt spid="2"/>
                                        </p:tgtEl>
                                      </p:cBhvr>
                                      <p:from x="100000" y="100000"/>
                                      <p:to x="150000" y="150000"/>
                                    </p:animScale>
                                    <p:anim to="" calcmode="lin" valueType="num">
                                      <p:cBhvr>
                                        <p:cTn id="37"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38"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5"/>
                                        </p:tgtEl>
                                        <p:attrNameLst>
                                          <p:attrName>style.visibility</p:attrName>
                                        </p:attrNameLst>
                                      </p:cBhvr>
                                      <p:to>
                                        <p:strVal val="visible"/>
                                      </p:to>
                                    </p:set>
                                    <p:animEffect transition="in" filter="fade">
                                      <p:cBhvr>
                                        <p:cTn id="41" dur="300"/>
                                        <p:tgtEl>
                                          <p:spTgt spid="5"/>
                                        </p:tgtEl>
                                      </p:cBhvr>
                                    </p:animEffect>
                                    <p:anim to="" calcmode="lin" valueType="num">
                                      <p:cBhvr>
                                        <p:cTn id="42"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43"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44" dur="100" accel="50000" fill="remove">
                                          <p:stCondLst>
                                            <p:cond delay="50"/>
                                          </p:stCondLst>
                                        </p:cTn>
                                        <p:tgtEl>
                                          <p:spTgt spid="5"/>
                                        </p:tgtEl>
                                      </p:cBhvr>
                                      <p:from x="100000" y="100000"/>
                                      <p:to x="250000" y="250000"/>
                                    </p:animScale>
                                    <p:animScale>
                                      <p:cBhvr>
                                        <p:cTn id="45" dur="150" accel="50000" fill="remove">
                                          <p:stCondLst>
                                            <p:cond delay="150"/>
                                          </p:stCondLst>
                                        </p:cTn>
                                        <p:tgtEl>
                                          <p:spTgt spid="5"/>
                                        </p:tgtEl>
                                      </p:cBhvr>
                                      <p:from x="100000" y="100000"/>
                                      <p:to x="150000" y="150000"/>
                                    </p:animScale>
                                    <p:anim to="" calcmode="lin" valueType="num">
                                      <p:cBhvr>
                                        <p:cTn id="46"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47"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48" presetID="10" presetClass="entr" presetSubtype="0" fill="hold" grpId="0" nodeType="withEffect">
                                  <p:stCondLst>
                                    <p:cond delay="0"/>
                                  </p:stCondLst>
                                  <p:iterate type="lt">
                                    <p:tmPct val="10000"/>
                                  </p:iterate>
                                  <p:childTnLst>
                                    <p:set>
                                      <p:cBhvr>
                                        <p:cTn id="49" dur="1" fill="hold">
                                          <p:stCondLst>
                                            <p:cond delay="0"/>
                                          </p:stCondLst>
                                        </p:cTn>
                                        <p:tgtEl>
                                          <p:spTgt spid="3"/>
                                        </p:tgtEl>
                                        <p:attrNameLst>
                                          <p:attrName>style.visibility</p:attrName>
                                        </p:attrNameLst>
                                      </p:cBhvr>
                                      <p:to>
                                        <p:strVal val="visible"/>
                                      </p:to>
                                    </p:set>
                                    <p:animEffect transition="in" filter="fade">
                                      <p:cBhvr>
                                        <p:cTn id="50" dur="300"/>
                                        <p:tgtEl>
                                          <p:spTgt spid="3"/>
                                        </p:tgtEl>
                                      </p:cBhvr>
                                    </p:animEffect>
                                    <p:anim to="" calcmode="lin" valueType="num">
                                      <p:cBhvr>
                                        <p:cTn id="51"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52"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53" dur="100" accel="50000" fill="remove">
                                          <p:stCondLst>
                                            <p:cond delay="50"/>
                                          </p:stCondLst>
                                        </p:cTn>
                                        <p:tgtEl>
                                          <p:spTgt spid="3"/>
                                        </p:tgtEl>
                                      </p:cBhvr>
                                      <p:from x="100000" y="100000"/>
                                      <p:to x="250000" y="250000"/>
                                    </p:animScale>
                                    <p:animScale>
                                      <p:cBhvr>
                                        <p:cTn id="54" dur="150" accel="50000" fill="remove">
                                          <p:stCondLst>
                                            <p:cond delay="150"/>
                                          </p:stCondLst>
                                        </p:cTn>
                                        <p:tgtEl>
                                          <p:spTgt spid="3"/>
                                        </p:tgtEl>
                                      </p:cBhvr>
                                      <p:from x="100000" y="100000"/>
                                      <p:to x="150000" y="150000"/>
                                    </p:animScale>
                                    <p:anim to="" calcmode="lin" valueType="num">
                                      <p:cBhvr>
                                        <p:cTn id="55"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56"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9" name="子内容1"/>
          <p:cNvSpPr txBox="1"/>
          <p:nvPr>
            <p:custDataLst>
              <p:tags r:id="rId3"/>
            </p:custDataLst>
          </p:nvPr>
        </p:nvSpPr>
        <p:spPr>
          <a:xfrm>
            <a:off x="1282756" y="2265186"/>
            <a:ext cx="3959750" cy="3447255"/>
          </a:xfrm>
          <a:prstGeom prst="rect">
            <a:avLst/>
          </a:prstGeom>
          <a:noFill/>
        </p:spPr>
        <p:txBody>
          <a:bodyPr wrap="square" rtlCol="0">
            <a:normAutofit/>
          </a:bodyPr>
          <a:lstStyle/>
          <a:p>
            <a:pPr indent="0">
              <a:lnSpc>
                <a:spcPct val="150000"/>
              </a:lnSpc>
              <a:spcBef>
                <a:spcPts val="150"/>
              </a:spcBef>
              <a:spcAft>
                <a:spcPts val="150"/>
              </a:spcAft>
              <a:buFont typeface="Arial" panose="020B0604020202020204" pitchFamily="34" charset="0"/>
              <a:buNone/>
            </a:pPr>
            <a:r>
              <a:rPr sz="1400" dirty="0">
                <a:latin typeface="微软雅黑" panose="020B0503020204020204" pitchFamily="34" charset="-122"/>
                <a:ea typeface="微软雅黑" panose="020B0503020204020204" pitchFamily="34" charset="-122"/>
              </a:rPr>
              <a:t>E-business enables customers to make purchases online, anytime and anywhere, without the need to physically visit a store or office. This convenience attracts more customers, especially those who prefer to shop from the comfort of their own homes. Additionally, e-business allows for various payment options such as credit cards, PayPal, or bank transfers, making transactions more flexible and accessible.</a:t>
            </a:r>
            <a:endParaRPr sz="1400" dirty="0">
              <a:latin typeface="微软雅黑" panose="020B0503020204020204" pitchFamily="34" charset="-122"/>
              <a:ea typeface="微软雅黑" panose="020B0503020204020204" pitchFamily="34" charset="-122"/>
            </a:endParaRPr>
          </a:p>
        </p:txBody>
      </p:sp>
      <p:sp>
        <p:nvSpPr>
          <p:cNvPr id="33" name="子内容2"/>
          <p:cNvSpPr txBox="1"/>
          <p:nvPr>
            <p:custDataLst>
              <p:tags r:id="rId4"/>
            </p:custDataLst>
          </p:nvPr>
        </p:nvSpPr>
        <p:spPr>
          <a:xfrm>
            <a:off x="6828637" y="2257566"/>
            <a:ext cx="4086750" cy="3447255"/>
          </a:xfrm>
          <a:prstGeom prst="rect">
            <a:avLst/>
          </a:prstGeom>
          <a:noFill/>
        </p:spPr>
        <p:txBody>
          <a:bodyPr wrap="square" rtlCol="0">
            <a:noAutofit/>
          </a:bodyPr>
          <a:lstStyle>
            <a:defPPr>
              <a:defRPr lang="zh-CN"/>
            </a:defPPr>
            <a:lvl1pPr>
              <a:lnSpc>
                <a:spcPct val="120000"/>
              </a:lnSpc>
              <a:defRPr sz="1400">
                <a:solidFill>
                  <a:schemeClr val="accent1">
                    <a:lumMod val="75000"/>
                  </a:schemeClr>
                </a:solidFill>
              </a:defRPr>
            </a:lvl1pPr>
          </a:lstStyle>
          <a:p>
            <a:pPr indent="0">
              <a:lnSpc>
                <a:spcPct val="150000"/>
              </a:lnSpc>
              <a:spcBef>
                <a:spcPts val="150"/>
              </a:spcBef>
              <a:spcAft>
                <a:spcPts val="150"/>
              </a:spcAft>
              <a:buFont typeface="Arial" panose="020B0604020202020204" pitchFamily="34" charset="0"/>
              <a:buNone/>
            </a:pPr>
            <a:r>
              <a:rPr dirty="0">
                <a:solidFill>
                  <a:schemeClr val="tx1"/>
                </a:solidFill>
                <a:latin typeface="微软雅黑" panose="020B0503020204020204" pitchFamily="34" charset="-122"/>
                <a:ea typeface="微软雅黑" panose="020B0503020204020204" pitchFamily="34" charset="-122"/>
              </a:rPr>
              <a:t>E-business transcends geographical boundaries, enabling businesses to reach customers worldwide. This means businesses can tap into new markets and target audiences, increase brand awareness and customer loyalty, and expand their customer base.</a:t>
            </a:r>
            <a:endParaRPr dirty="0">
              <a:solidFill>
                <a:schemeClr val="tx1"/>
              </a:solidFill>
              <a:latin typeface="微软雅黑" panose="020B0503020204020204" pitchFamily="34" charset="-122"/>
              <a:ea typeface="微软雅黑" panose="020B0503020204020204" pitchFamily="34" charset="-122"/>
            </a:endParaRPr>
          </a:p>
        </p:txBody>
      </p:sp>
      <p:sp>
        <p:nvSpPr>
          <p:cNvPr id="50" name="子标题1"/>
          <p:cNvSpPr txBox="1"/>
          <p:nvPr>
            <p:custDataLst>
              <p:tags r:id="rId5"/>
            </p:custDataLst>
          </p:nvPr>
        </p:nvSpPr>
        <p:spPr>
          <a:xfrm>
            <a:off x="998889" y="1358828"/>
            <a:ext cx="4527486" cy="460375"/>
          </a:xfrm>
          <a:prstGeom prst="rect">
            <a:avLst/>
          </a:prstGeom>
          <a:noFill/>
        </p:spPr>
        <p:txBody>
          <a:bodyPr wrap="square" rtlCol="0" anchor="ctr" anchorCtr="0">
            <a:normAutofit fontScale="60000"/>
          </a:bodyPr>
          <a:lstStyle/>
          <a:p>
            <a:pPr algn="ctr"/>
            <a:r>
              <a:rPr sz="2400" b="1">
                <a:solidFill>
                  <a:schemeClr val="accent1"/>
                </a:solidFill>
                <a:latin typeface="微软雅黑" panose="020B0503020204020204" pitchFamily="34" charset="-122"/>
                <a:ea typeface="微软雅黑" panose="020B0503020204020204" pitchFamily="34" charset="-122"/>
              </a:rPr>
              <a:t>Advantage 1: Convenient transaction methods</a:t>
            </a:r>
            <a:endParaRPr sz="2400" b="1">
              <a:solidFill>
                <a:schemeClr val="accent1"/>
              </a:solidFill>
              <a:latin typeface="微软雅黑" panose="020B0503020204020204" pitchFamily="34" charset="-122"/>
              <a:ea typeface="微软雅黑" panose="020B0503020204020204" pitchFamily="34" charset="-122"/>
            </a:endParaRPr>
          </a:p>
        </p:txBody>
      </p:sp>
      <p:sp>
        <p:nvSpPr>
          <p:cNvPr id="51" name="子标题2"/>
          <p:cNvSpPr txBox="1"/>
          <p:nvPr>
            <p:custDataLst>
              <p:tags r:id="rId6"/>
            </p:custDataLst>
          </p:nvPr>
        </p:nvSpPr>
        <p:spPr>
          <a:xfrm>
            <a:off x="6608270" y="1358828"/>
            <a:ext cx="4527486" cy="460375"/>
          </a:xfrm>
          <a:prstGeom prst="rect">
            <a:avLst/>
          </a:prstGeom>
          <a:noFill/>
        </p:spPr>
        <p:txBody>
          <a:bodyPr wrap="square" rtlCol="0" anchor="ctr" anchorCtr="0">
            <a:normAutofit fontScale="70000"/>
          </a:bodyPr>
          <a:lstStyle/>
          <a:p>
            <a:pPr algn="ctr"/>
            <a:r>
              <a:rPr sz="2400" b="1">
                <a:solidFill>
                  <a:schemeClr val="accent1">
                    <a:lumMod val="75000"/>
                  </a:schemeClr>
                </a:solidFill>
                <a:latin typeface="微软雅黑" panose="020B0503020204020204" pitchFamily="34" charset="-122"/>
                <a:ea typeface="微软雅黑" panose="020B0503020204020204" pitchFamily="34" charset="-122"/>
              </a:rPr>
              <a:t>Advantage 2: Global market coverage</a:t>
            </a:r>
            <a:endParaRPr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标题"/>
          <p:cNvSpPr txBox="1"/>
          <p:nvPr>
            <p:custDataLst>
              <p:tags r:id="rId7"/>
            </p:custDataLst>
          </p:nvPr>
        </p:nvSpPr>
        <p:spPr>
          <a:xfrm>
            <a:off x="711707" y="476359"/>
            <a:ext cx="9456368" cy="584775"/>
          </a:xfrm>
          <a:prstGeom prst="rect">
            <a:avLst/>
          </a:prstGeom>
          <a:noFill/>
        </p:spPr>
        <p:txBody>
          <a:bodyPr wrap="square" rtlCol="0" anchor="ctr" anchorCtr="0">
            <a:normAutofit fontScale="90000" lnSpcReduction="100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sz="3200">
                <a:solidFill>
                  <a:schemeClr val="accent1"/>
                </a:solidFill>
                <a:latin typeface="微软雅黑" panose="020B0503020204020204" pitchFamily="34" charset="-122"/>
                <a:ea typeface="微软雅黑" panose="020B0503020204020204" pitchFamily="34" charset="-122"/>
                <a:sym typeface="+mn-ea"/>
              </a:rPr>
              <a:t>Advantages of E-business.</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strVal val="4/3*#ppt_w"/>
                                          </p:val>
                                        </p:tav>
                                        <p:tav tm="100000">
                                          <p:val>
                                            <p:strVal val="#ppt_w"/>
                                          </p:val>
                                        </p:tav>
                                      </p:tavLst>
                                    </p:anim>
                                    <p:anim calcmode="lin" valueType="num">
                                      <p:cBhvr>
                                        <p:cTn id="16" dur="500" fill="hold"/>
                                        <p:tgtEl>
                                          <p:spTgt spid="3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strVal val="4/3*#ppt_w"/>
                                          </p:val>
                                        </p:tav>
                                        <p:tav tm="100000">
                                          <p:val>
                                            <p:strVal val="#ppt_w"/>
                                          </p:val>
                                        </p:tav>
                                      </p:tavLst>
                                    </p:anim>
                                    <p:anim calcmode="lin" valueType="num">
                                      <p:cBhvr>
                                        <p:cTn id="20" dur="500" fill="hold"/>
                                        <p:tgtEl>
                                          <p:spTgt spid="5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strVal val="4/3*#ppt_w"/>
                                          </p:val>
                                        </p:tav>
                                        <p:tav tm="100000">
                                          <p:val>
                                            <p:strVal val="#ppt_w"/>
                                          </p:val>
                                        </p:tav>
                                      </p:tavLst>
                                    </p:anim>
                                    <p:anim calcmode="lin" valueType="num">
                                      <p:cBhvr>
                                        <p:cTn id="24" dur="500" fill="hold"/>
                                        <p:tgtEl>
                                          <p:spTgt spid="5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strVal val="4/3*#ppt_w"/>
                                          </p:val>
                                        </p:tav>
                                        <p:tav tm="100000">
                                          <p:val>
                                            <p:strVal val="#ppt_w"/>
                                          </p:val>
                                        </p:tav>
                                      </p:tavLst>
                                    </p:anim>
                                    <p:anim calcmode="lin" valueType="num">
                                      <p:cBhvr>
                                        <p:cTn id="28" dur="500" fill="hold"/>
                                        <p:tgtEl>
                                          <p:spTgt spid="19"/>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strVal val="4/3*#ppt_w"/>
                                          </p:val>
                                        </p:tav>
                                        <p:tav tm="100000">
                                          <p:val>
                                            <p:strVal val="#ppt_w"/>
                                          </p:val>
                                        </p:tav>
                                      </p:tavLst>
                                    </p:anim>
                                    <p:anim calcmode="lin" valueType="num">
                                      <p:cBhvr>
                                        <p:cTn id="36" dur="500" fill="hold"/>
                                        <p:tgtEl>
                                          <p:spTgt spid="2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4/3*#ppt_w"/>
                                          </p:val>
                                        </p:tav>
                                        <p:tav tm="100000">
                                          <p:val>
                                            <p:strVal val="#ppt_w"/>
                                          </p:val>
                                        </p:tav>
                                      </p:tavLst>
                                    </p:anim>
                                    <p:anim calcmode="lin" valueType="num">
                                      <p:cBhvr>
                                        <p:cTn id="40" dur="500" fill="hold"/>
                                        <p:tgtEl>
                                          <p:spTgt spid="33"/>
                                        </p:tgtEl>
                                        <p:attrNameLst>
                                          <p:attrName>ppt_h</p:attrName>
                                        </p:attrNameLst>
                                      </p:cBhvr>
                                      <p:tavLst>
                                        <p:tav tm="0">
                                          <p:val>
                                            <p:strVal val="4/3*#ppt_h"/>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to="" calcmode="lin" valueType="num">
                                      <p:cBhvr>
                                        <p:cTn id="43" dur="400" accel="50000" fill="hold">
                                          <p:stCondLst>
                                            <p:cond delay="0"/>
                                          </p:stCondLst>
                                        </p:cTn>
                                        <p:tgtEl>
                                          <p:spTgt spid="50"/>
                                        </p:tgtEl>
                                        <p:attrNameLst>
                                          <p:attrName>ppt_w</p:attrName>
                                        </p:attrNameLst>
                                      </p:cBhvr>
                                      <p:tavLst>
                                        <p:tav tm="0">
                                          <p:val>
                                            <p:fltVal val="0"/>
                                          </p:val>
                                        </p:tav>
                                        <p:tav tm="100000">
                                          <p:val>
                                            <p:strVal val="#ppt_w"/>
                                          </p:val>
                                        </p:tav>
                                      </p:tavLst>
                                    </p:anim>
                                    <p:anim to="" calcmode="lin" valueType="num">
                                      <p:cBhvr>
                                        <p:cTn id="44" dur="400" accel="50000" fill="hold">
                                          <p:stCondLst>
                                            <p:cond delay="0"/>
                                          </p:stCondLst>
                                        </p:cTn>
                                        <p:tgtEl>
                                          <p:spTgt spid="50"/>
                                        </p:tgtEl>
                                        <p:attrNameLst>
                                          <p:attrName>ppt_h</p:attrName>
                                        </p:attrNameLst>
                                      </p:cBhvr>
                                      <p:tavLst>
                                        <p:tav tm="0">
                                          <p:val>
                                            <p:fltVal val="0"/>
                                          </p:val>
                                        </p:tav>
                                        <p:tav tm="100000">
                                          <p:val>
                                            <p:strVal val="#ppt_h"/>
                                          </p:val>
                                        </p:tav>
                                      </p:tavLst>
                                    </p:anim>
                                    <p:anim to="" calcmode="lin" valueType="num">
                                      <p:cBhvr>
                                        <p:cTn id="45"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46"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to="" calcmode="lin" valueType="num">
                                      <p:cBhvr>
                                        <p:cTn id="49" dur="400" accel="50000" fill="hold">
                                          <p:stCondLst>
                                            <p:cond delay="0"/>
                                          </p:stCondLst>
                                        </p:cTn>
                                        <p:tgtEl>
                                          <p:spTgt spid="51"/>
                                        </p:tgtEl>
                                        <p:attrNameLst>
                                          <p:attrName>ppt_w</p:attrName>
                                        </p:attrNameLst>
                                      </p:cBhvr>
                                      <p:tavLst>
                                        <p:tav tm="0">
                                          <p:val>
                                            <p:fltVal val="0"/>
                                          </p:val>
                                        </p:tav>
                                        <p:tav tm="100000">
                                          <p:val>
                                            <p:strVal val="#ppt_w"/>
                                          </p:val>
                                        </p:tav>
                                      </p:tavLst>
                                    </p:anim>
                                    <p:anim to="" calcmode="lin" valueType="num">
                                      <p:cBhvr>
                                        <p:cTn id="50" dur="400" accel="50000" fill="hold">
                                          <p:stCondLst>
                                            <p:cond delay="0"/>
                                          </p:stCondLst>
                                        </p:cTn>
                                        <p:tgtEl>
                                          <p:spTgt spid="51"/>
                                        </p:tgtEl>
                                        <p:attrNameLst>
                                          <p:attrName>ppt_h</p:attrName>
                                        </p:attrNameLst>
                                      </p:cBhvr>
                                      <p:tavLst>
                                        <p:tav tm="0">
                                          <p:val>
                                            <p:fltVal val="0"/>
                                          </p:val>
                                        </p:tav>
                                        <p:tav tm="100000">
                                          <p:val>
                                            <p:strVal val="#ppt_h"/>
                                          </p:val>
                                        </p:tav>
                                      </p:tavLst>
                                    </p:anim>
                                    <p:anim to="" calcmode="lin" valueType="num">
                                      <p:cBhvr>
                                        <p:cTn id="51" dur="100" autoRev="1" fill="hold">
                                          <p:stCondLst>
                                            <p:cond delay="400"/>
                                          </p:stCondLst>
                                        </p:cTn>
                                        <p:tgtEl>
                                          <p:spTgt spid="51"/>
                                        </p:tgtEl>
                                        <p:attrNameLst>
                                          <p:attrName>ppt_w</p:attrName>
                                        </p:attrNameLst>
                                      </p:cBhvr>
                                      <p:tavLst>
                                        <p:tav tm="0">
                                          <p:val>
                                            <p:strVal val="#ppt_w"/>
                                          </p:val>
                                        </p:tav>
                                        <p:tav tm="100000">
                                          <p:val>
                                            <p:strVal val="#ppt_w*1.4"/>
                                          </p:val>
                                        </p:tav>
                                      </p:tavLst>
                                    </p:anim>
                                    <p:anim to="" calcmode="lin" valueType="num">
                                      <p:cBhvr>
                                        <p:cTn id="52" dur="100" autoRev="1" fill="hold">
                                          <p:stCondLst>
                                            <p:cond delay="400"/>
                                          </p:stCondLst>
                                        </p:cTn>
                                        <p:tgtEl>
                                          <p:spTgt spid="51"/>
                                        </p:tgtEl>
                                        <p:attrNameLst>
                                          <p:attrName>ppt_h</p:attrName>
                                        </p:attrNameLst>
                                      </p:cBhvr>
                                      <p:tavLst>
                                        <p:tav tm="0">
                                          <p:val>
                                            <p:strVal val="#ppt_h"/>
                                          </p:val>
                                        </p:tav>
                                        <p:tav tm="100000">
                                          <p:val>
                                            <p:strVal val="#ppt_h*1.4"/>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to="" calcmode="lin" valueType="num">
                                      <p:cBhvr>
                                        <p:cTn id="55"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56"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57"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58"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8" grpId="0" animBg="1"/>
      <p:bldP spid="57" grpId="0" animBg="1"/>
      <p:bldP spid="19" grpId="0" animBg="1"/>
      <p:bldP spid="24" grpId="0" animBg="1"/>
      <p:bldP spid="29" grpId="0"/>
      <p:bldP spid="33" grpId="0"/>
      <p:bldP spid="50" grpId="0"/>
      <p:bldP spid="51"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9" name="子内容1"/>
          <p:cNvSpPr txBox="1"/>
          <p:nvPr>
            <p:custDataLst>
              <p:tags r:id="rId3"/>
            </p:custDataLst>
          </p:nvPr>
        </p:nvSpPr>
        <p:spPr>
          <a:xfrm>
            <a:off x="1282756" y="2265186"/>
            <a:ext cx="3959750" cy="3447255"/>
          </a:xfrm>
          <a:prstGeom prst="rect">
            <a:avLst/>
          </a:prstGeom>
          <a:noFill/>
        </p:spPr>
        <p:txBody>
          <a:bodyPr wrap="square" rtlCol="0">
            <a:normAutofit/>
          </a:bodyPr>
          <a:lstStyle/>
          <a:p>
            <a:pPr indent="0">
              <a:lnSpc>
                <a:spcPct val="150000"/>
              </a:lnSpc>
              <a:spcBef>
                <a:spcPts val="150"/>
              </a:spcBef>
              <a:spcAft>
                <a:spcPts val="150"/>
              </a:spcAft>
              <a:buFont typeface="Arial" panose="020B0604020202020204" pitchFamily="34" charset="0"/>
              <a:buNone/>
            </a:pPr>
            <a:r>
              <a:rPr sz="1400" dirty="0">
                <a:latin typeface="微软雅黑" panose="020B0503020204020204" pitchFamily="34" charset="-122"/>
                <a:ea typeface="微软雅黑" panose="020B0503020204020204" pitchFamily="34" charset="-122"/>
              </a:rPr>
              <a:t>E-business eliminates the need for physical stores and offices, reducing overhead costs such as rent, utilities, and maintenance. Additionally, e-business enables businesses to automate certain processes, such as inventory management and order processing, reducing the need for manual labor.</a:t>
            </a:r>
            <a:endParaRPr sz="1400" dirty="0">
              <a:latin typeface="微软雅黑" panose="020B0503020204020204" pitchFamily="34" charset="-122"/>
              <a:ea typeface="微软雅黑" panose="020B0503020204020204" pitchFamily="34" charset="-122"/>
            </a:endParaRPr>
          </a:p>
        </p:txBody>
      </p:sp>
      <p:sp>
        <p:nvSpPr>
          <p:cNvPr id="33" name="子内容2"/>
          <p:cNvSpPr txBox="1"/>
          <p:nvPr>
            <p:custDataLst>
              <p:tags r:id="rId4"/>
            </p:custDataLst>
          </p:nvPr>
        </p:nvSpPr>
        <p:spPr>
          <a:xfrm>
            <a:off x="6828637" y="2257566"/>
            <a:ext cx="4086750" cy="3447255"/>
          </a:xfrm>
          <a:prstGeom prst="rect">
            <a:avLst/>
          </a:prstGeom>
          <a:noFill/>
        </p:spPr>
        <p:txBody>
          <a:bodyPr wrap="square" rtlCol="0">
            <a:noAutofit/>
          </a:bodyPr>
          <a:lstStyle>
            <a:defPPr>
              <a:defRPr lang="zh-CN"/>
            </a:defPPr>
            <a:lvl1pPr>
              <a:lnSpc>
                <a:spcPct val="120000"/>
              </a:lnSpc>
              <a:defRPr sz="1400">
                <a:solidFill>
                  <a:schemeClr val="accent1">
                    <a:lumMod val="75000"/>
                  </a:schemeClr>
                </a:solidFill>
              </a:defRPr>
            </a:lvl1pPr>
          </a:lstStyle>
          <a:p>
            <a:pPr indent="0">
              <a:lnSpc>
                <a:spcPct val="150000"/>
              </a:lnSpc>
              <a:spcBef>
                <a:spcPts val="150"/>
              </a:spcBef>
              <a:spcAft>
                <a:spcPts val="150"/>
              </a:spcAft>
              <a:buFont typeface="Arial" panose="020B0604020202020204" pitchFamily="34" charset="0"/>
              <a:buNone/>
            </a:pPr>
            <a:r>
              <a:rPr dirty="0">
                <a:solidFill>
                  <a:schemeClr val="tx1"/>
                </a:solidFill>
                <a:latin typeface="微软雅黑" panose="020B0503020204020204" pitchFamily="34" charset="-122"/>
                <a:ea typeface="微软雅黑" panose="020B0503020204020204" pitchFamily="34" charset="-122"/>
              </a:rPr>
              <a:t>E-business provides businesses with the opportunity to reach a wider audience, resulting in increased sales. E-business allows businesses to gather data and insights into customer behavior, which can be used to tailor marketing strategies and promotions to specific audiences, further increasing sales.</a:t>
            </a:r>
            <a:endParaRPr dirty="0">
              <a:solidFill>
                <a:schemeClr val="tx1"/>
              </a:solidFill>
              <a:latin typeface="微软雅黑" panose="020B0503020204020204" pitchFamily="34" charset="-122"/>
              <a:ea typeface="微软雅黑" panose="020B0503020204020204" pitchFamily="34" charset="-122"/>
            </a:endParaRPr>
          </a:p>
        </p:txBody>
      </p:sp>
      <p:sp>
        <p:nvSpPr>
          <p:cNvPr id="50" name="子标题1"/>
          <p:cNvSpPr txBox="1"/>
          <p:nvPr>
            <p:custDataLst>
              <p:tags r:id="rId5"/>
            </p:custDataLst>
          </p:nvPr>
        </p:nvSpPr>
        <p:spPr>
          <a:xfrm>
            <a:off x="998889" y="1358828"/>
            <a:ext cx="4527486" cy="460375"/>
          </a:xfrm>
          <a:prstGeom prst="rect">
            <a:avLst/>
          </a:prstGeom>
          <a:noFill/>
        </p:spPr>
        <p:txBody>
          <a:bodyPr wrap="square" rtlCol="0" anchor="ctr" anchorCtr="0">
            <a:normAutofit fontScale="70000"/>
          </a:bodyPr>
          <a:lstStyle/>
          <a:p>
            <a:pPr algn="ctr"/>
            <a:r>
              <a:rPr sz="2400" b="1">
                <a:solidFill>
                  <a:schemeClr val="accent1"/>
                </a:solidFill>
                <a:latin typeface="微软雅黑" panose="020B0503020204020204" pitchFamily="34" charset="-122"/>
                <a:ea typeface="微软雅黑" panose="020B0503020204020204" pitchFamily="34" charset="-122"/>
              </a:rPr>
              <a:t>Advantage </a:t>
            </a:r>
            <a:r>
              <a:rPr lang="en-US" sz="2400" b="1">
                <a:solidFill>
                  <a:schemeClr val="accent1"/>
                </a:solidFill>
                <a:latin typeface="微软雅黑" panose="020B0503020204020204" pitchFamily="34" charset="-122"/>
                <a:ea typeface="微软雅黑" panose="020B0503020204020204" pitchFamily="34" charset="-122"/>
              </a:rPr>
              <a:t>3</a:t>
            </a:r>
            <a:r>
              <a:rPr sz="2400" b="1">
                <a:solidFill>
                  <a:schemeClr val="accent1"/>
                </a:solidFill>
                <a:latin typeface="微软雅黑" panose="020B0503020204020204" pitchFamily="34" charset="-122"/>
                <a:ea typeface="微软雅黑" panose="020B0503020204020204" pitchFamily="34" charset="-122"/>
              </a:rPr>
              <a:t>: Lower operating costs</a:t>
            </a:r>
            <a:endParaRPr sz="2400" b="1">
              <a:solidFill>
                <a:schemeClr val="accent1"/>
              </a:solidFill>
              <a:latin typeface="微软雅黑" panose="020B0503020204020204" pitchFamily="34" charset="-122"/>
              <a:ea typeface="微软雅黑" panose="020B0503020204020204" pitchFamily="34" charset="-122"/>
            </a:endParaRPr>
          </a:p>
        </p:txBody>
      </p:sp>
      <p:sp>
        <p:nvSpPr>
          <p:cNvPr id="51" name="子标题2"/>
          <p:cNvSpPr txBox="1"/>
          <p:nvPr>
            <p:custDataLst>
              <p:tags r:id="rId6"/>
            </p:custDataLst>
          </p:nvPr>
        </p:nvSpPr>
        <p:spPr>
          <a:xfrm>
            <a:off x="6608270" y="1358828"/>
            <a:ext cx="4527486" cy="460375"/>
          </a:xfrm>
          <a:prstGeom prst="rect">
            <a:avLst/>
          </a:prstGeom>
          <a:noFill/>
        </p:spPr>
        <p:txBody>
          <a:bodyPr wrap="square" rtlCol="0" anchor="ctr" anchorCtr="0">
            <a:normAutofit fontScale="90000"/>
          </a:bodyPr>
          <a:lstStyle/>
          <a:p>
            <a:pPr algn="ctr"/>
            <a:r>
              <a:rPr sz="2400" b="1">
                <a:solidFill>
                  <a:schemeClr val="accent1">
                    <a:lumMod val="75000"/>
                  </a:schemeClr>
                </a:solidFill>
                <a:latin typeface="微软雅黑" panose="020B0503020204020204" pitchFamily="34" charset="-122"/>
                <a:ea typeface="微软雅黑" panose="020B0503020204020204" pitchFamily="34" charset="-122"/>
              </a:rPr>
              <a:t>Advantage </a:t>
            </a:r>
            <a:r>
              <a:rPr lang="en-US" sz="2400" b="1">
                <a:solidFill>
                  <a:schemeClr val="accent1">
                    <a:lumMod val="75000"/>
                  </a:schemeClr>
                </a:solidFill>
                <a:latin typeface="微软雅黑" panose="020B0503020204020204" pitchFamily="34" charset="-122"/>
                <a:ea typeface="微软雅黑" panose="020B0503020204020204" pitchFamily="34" charset="-122"/>
              </a:rPr>
              <a:t>4</a:t>
            </a:r>
            <a:r>
              <a:rPr sz="2400" b="1">
                <a:solidFill>
                  <a:schemeClr val="accent1">
                    <a:lumMod val="75000"/>
                  </a:schemeClr>
                </a:solidFill>
                <a:latin typeface="微软雅黑" panose="020B0503020204020204" pitchFamily="34" charset="-122"/>
                <a:ea typeface="微软雅黑" panose="020B0503020204020204" pitchFamily="34" charset="-122"/>
              </a:rPr>
              <a:t>: Increased sales</a:t>
            </a:r>
            <a:endParaRPr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标题"/>
          <p:cNvSpPr txBox="1"/>
          <p:nvPr>
            <p:custDataLst>
              <p:tags r:id="rId7"/>
            </p:custDataLst>
          </p:nvPr>
        </p:nvSpPr>
        <p:spPr>
          <a:xfrm>
            <a:off x="711707" y="476359"/>
            <a:ext cx="9456368" cy="584775"/>
          </a:xfrm>
          <a:prstGeom prst="rect">
            <a:avLst/>
          </a:prstGeom>
          <a:noFill/>
        </p:spPr>
        <p:txBody>
          <a:bodyPr wrap="square" rtlCol="0" anchor="ctr" anchorCtr="0">
            <a:normAutofit fontScale="90000" lnSpcReduction="100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sz="3200">
                <a:solidFill>
                  <a:schemeClr val="accent1"/>
                </a:solidFill>
                <a:latin typeface="微软雅黑" panose="020B0503020204020204" pitchFamily="34" charset="-122"/>
                <a:ea typeface="微软雅黑" panose="020B0503020204020204" pitchFamily="34" charset="-122"/>
                <a:sym typeface="+mn-ea"/>
              </a:rPr>
              <a:t>Advantages of E-business.</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strVal val="4/3*#ppt_w"/>
                                          </p:val>
                                        </p:tav>
                                        <p:tav tm="100000">
                                          <p:val>
                                            <p:strVal val="#ppt_w"/>
                                          </p:val>
                                        </p:tav>
                                      </p:tavLst>
                                    </p:anim>
                                    <p:anim calcmode="lin" valueType="num">
                                      <p:cBhvr>
                                        <p:cTn id="16" dur="500" fill="hold"/>
                                        <p:tgtEl>
                                          <p:spTgt spid="3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strVal val="4/3*#ppt_w"/>
                                          </p:val>
                                        </p:tav>
                                        <p:tav tm="100000">
                                          <p:val>
                                            <p:strVal val="#ppt_w"/>
                                          </p:val>
                                        </p:tav>
                                      </p:tavLst>
                                    </p:anim>
                                    <p:anim calcmode="lin" valueType="num">
                                      <p:cBhvr>
                                        <p:cTn id="20" dur="500" fill="hold"/>
                                        <p:tgtEl>
                                          <p:spTgt spid="5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strVal val="4/3*#ppt_w"/>
                                          </p:val>
                                        </p:tav>
                                        <p:tav tm="100000">
                                          <p:val>
                                            <p:strVal val="#ppt_w"/>
                                          </p:val>
                                        </p:tav>
                                      </p:tavLst>
                                    </p:anim>
                                    <p:anim calcmode="lin" valueType="num">
                                      <p:cBhvr>
                                        <p:cTn id="24" dur="500" fill="hold"/>
                                        <p:tgtEl>
                                          <p:spTgt spid="5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strVal val="4/3*#ppt_w"/>
                                          </p:val>
                                        </p:tav>
                                        <p:tav tm="100000">
                                          <p:val>
                                            <p:strVal val="#ppt_w"/>
                                          </p:val>
                                        </p:tav>
                                      </p:tavLst>
                                    </p:anim>
                                    <p:anim calcmode="lin" valueType="num">
                                      <p:cBhvr>
                                        <p:cTn id="28" dur="500" fill="hold"/>
                                        <p:tgtEl>
                                          <p:spTgt spid="19"/>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strVal val="4/3*#ppt_w"/>
                                          </p:val>
                                        </p:tav>
                                        <p:tav tm="100000">
                                          <p:val>
                                            <p:strVal val="#ppt_w"/>
                                          </p:val>
                                        </p:tav>
                                      </p:tavLst>
                                    </p:anim>
                                    <p:anim calcmode="lin" valueType="num">
                                      <p:cBhvr>
                                        <p:cTn id="36" dur="500" fill="hold"/>
                                        <p:tgtEl>
                                          <p:spTgt spid="2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4/3*#ppt_w"/>
                                          </p:val>
                                        </p:tav>
                                        <p:tav tm="100000">
                                          <p:val>
                                            <p:strVal val="#ppt_w"/>
                                          </p:val>
                                        </p:tav>
                                      </p:tavLst>
                                    </p:anim>
                                    <p:anim calcmode="lin" valueType="num">
                                      <p:cBhvr>
                                        <p:cTn id="40" dur="500" fill="hold"/>
                                        <p:tgtEl>
                                          <p:spTgt spid="33"/>
                                        </p:tgtEl>
                                        <p:attrNameLst>
                                          <p:attrName>ppt_h</p:attrName>
                                        </p:attrNameLst>
                                      </p:cBhvr>
                                      <p:tavLst>
                                        <p:tav tm="0">
                                          <p:val>
                                            <p:strVal val="4/3*#ppt_h"/>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to="" calcmode="lin" valueType="num">
                                      <p:cBhvr>
                                        <p:cTn id="43" dur="400" accel="50000" fill="hold">
                                          <p:stCondLst>
                                            <p:cond delay="0"/>
                                          </p:stCondLst>
                                        </p:cTn>
                                        <p:tgtEl>
                                          <p:spTgt spid="50"/>
                                        </p:tgtEl>
                                        <p:attrNameLst>
                                          <p:attrName>ppt_w</p:attrName>
                                        </p:attrNameLst>
                                      </p:cBhvr>
                                      <p:tavLst>
                                        <p:tav tm="0">
                                          <p:val>
                                            <p:fltVal val="0"/>
                                          </p:val>
                                        </p:tav>
                                        <p:tav tm="100000">
                                          <p:val>
                                            <p:strVal val="#ppt_w"/>
                                          </p:val>
                                        </p:tav>
                                      </p:tavLst>
                                    </p:anim>
                                    <p:anim to="" calcmode="lin" valueType="num">
                                      <p:cBhvr>
                                        <p:cTn id="44" dur="400" accel="50000" fill="hold">
                                          <p:stCondLst>
                                            <p:cond delay="0"/>
                                          </p:stCondLst>
                                        </p:cTn>
                                        <p:tgtEl>
                                          <p:spTgt spid="50"/>
                                        </p:tgtEl>
                                        <p:attrNameLst>
                                          <p:attrName>ppt_h</p:attrName>
                                        </p:attrNameLst>
                                      </p:cBhvr>
                                      <p:tavLst>
                                        <p:tav tm="0">
                                          <p:val>
                                            <p:fltVal val="0"/>
                                          </p:val>
                                        </p:tav>
                                        <p:tav tm="100000">
                                          <p:val>
                                            <p:strVal val="#ppt_h"/>
                                          </p:val>
                                        </p:tav>
                                      </p:tavLst>
                                    </p:anim>
                                    <p:anim to="" calcmode="lin" valueType="num">
                                      <p:cBhvr>
                                        <p:cTn id="45"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46"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to="" calcmode="lin" valueType="num">
                                      <p:cBhvr>
                                        <p:cTn id="49" dur="400" accel="50000" fill="hold">
                                          <p:stCondLst>
                                            <p:cond delay="0"/>
                                          </p:stCondLst>
                                        </p:cTn>
                                        <p:tgtEl>
                                          <p:spTgt spid="51"/>
                                        </p:tgtEl>
                                        <p:attrNameLst>
                                          <p:attrName>ppt_w</p:attrName>
                                        </p:attrNameLst>
                                      </p:cBhvr>
                                      <p:tavLst>
                                        <p:tav tm="0">
                                          <p:val>
                                            <p:fltVal val="0"/>
                                          </p:val>
                                        </p:tav>
                                        <p:tav tm="100000">
                                          <p:val>
                                            <p:strVal val="#ppt_w"/>
                                          </p:val>
                                        </p:tav>
                                      </p:tavLst>
                                    </p:anim>
                                    <p:anim to="" calcmode="lin" valueType="num">
                                      <p:cBhvr>
                                        <p:cTn id="50" dur="400" accel="50000" fill="hold">
                                          <p:stCondLst>
                                            <p:cond delay="0"/>
                                          </p:stCondLst>
                                        </p:cTn>
                                        <p:tgtEl>
                                          <p:spTgt spid="51"/>
                                        </p:tgtEl>
                                        <p:attrNameLst>
                                          <p:attrName>ppt_h</p:attrName>
                                        </p:attrNameLst>
                                      </p:cBhvr>
                                      <p:tavLst>
                                        <p:tav tm="0">
                                          <p:val>
                                            <p:fltVal val="0"/>
                                          </p:val>
                                        </p:tav>
                                        <p:tav tm="100000">
                                          <p:val>
                                            <p:strVal val="#ppt_h"/>
                                          </p:val>
                                        </p:tav>
                                      </p:tavLst>
                                    </p:anim>
                                    <p:anim to="" calcmode="lin" valueType="num">
                                      <p:cBhvr>
                                        <p:cTn id="51" dur="100" autoRev="1" fill="hold">
                                          <p:stCondLst>
                                            <p:cond delay="400"/>
                                          </p:stCondLst>
                                        </p:cTn>
                                        <p:tgtEl>
                                          <p:spTgt spid="51"/>
                                        </p:tgtEl>
                                        <p:attrNameLst>
                                          <p:attrName>ppt_w</p:attrName>
                                        </p:attrNameLst>
                                      </p:cBhvr>
                                      <p:tavLst>
                                        <p:tav tm="0">
                                          <p:val>
                                            <p:strVal val="#ppt_w"/>
                                          </p:val>
                                        </p:tav>
                                        <p:tav tm="100000">
                                          <p:val>
                                            <p:strVal val="#ppt_w*1.4"/>
                                          </p:val>
                                        </p:tav>
                                      </p:tavLst>
                                    </p:anim>
                                    <p:anim to="" calcmode="lin" valueType="num">
                                      <p:cBhvr>
                                        <p:cTn id="52" dur="100" autoRev="1" fill="hold">
                                          <p:stCondLst>
                                            <p:cond delay="400"/>
                                          </p:stCondLst>
                                        </p:cTn>
                                        <p:tgtEl>
                                          <p:spTgt spid="51"/>
                                        </p:tgtEl>
                                        <p:attrNameLst>
                                          <p:attrName>ppt_h</p:attrName>
                                        </p:attrNameLst>
                                      </p:cBhvr>
                                      <p:tavLst>
                                        <p:tav tm="0">
                                          <p:val>
                                            <p:strVal val="#ppt_h"/>
                                          </p:val>
                                        </p:tav>
                                        <p:tav tm="100000">
                                          <p:val>
                                            <p:strVal val="#ppt_h*1.4"/>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to="" calcmode="lin" valueType="num">
                                      <p:cBhvr>
                                        <p:cTn id="55"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56"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57"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58"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9" grpId="0" bldLvl="0" animBg="1"/>
      <p:bldP spid="58" grpId="0" bldLvl="0" animBg="1"/>
      <p:bldP spid="57" grpId="0" bldLvl="0" animBg="1"/>
      <p:bldP spid="19" grpId="0" bldLvl="0" animBg="1"/>
      <p:bldP spid="24" grpId="0" bldLvl="0" animBg="1"/>
      <p:bldP spid="29" grpId="0"/>
      <p:bldP spid="33" grpId="0"/>
      <p:bldP spid="50" grpId="0"/>
      <p:bldP spid="51"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lang="en-US" sz="4400" b="1">
                <a:solidFill>
                  <a:schemeClr val="accent1"/>
                </a:solidFill>
                <a:latin typeface="微软雅黑" panose="020B0503020204020204" pitchFamily="34" charset="-122"/>
                <a:ea typeface="微软雅黑" panose="020B0503020204020204" pitchFamily="34" charset="-122"/>
              </a:rPr>
              <a:t>E-business</a:t>
            </a:r>
            <a:r>
              <a:rPr lang="zh-CN" altLang="en-US" sz="4400" b="1">
                <a:solidFill>
                  <a:schemeClr val="accent1"/>
                </a:solidFill>
                <a:latin typeface="微软雅黑" panose="020B0503020204020204" pitchFamily="34" charset="-122"/>
                <a:ea typeface="微软雅黑" panose="020B0503020204020204" pitchFamily="34" charset="-122"/>
              </a:rPr>
              <a:t>的</a:t>
            </a:r>
            <a:r>
              <a:rPr lang="zh-CN" altLang="en-US" sz="4400" b="1">
                <a:solidFill>
                  <a:schemeClr val="accent1"/>
                </a:solidFill>
                <a:latin typeface="微软雅黑" panose="020B0503020204020204" pitchFamily="34" charset="-122"/>
                <a:ea typeface="微软雅黑" panose="020B0503020204020204" pitchFamily="34" charset="-122"/>
                <a:sym typeface="+mn-ea"/>
              </a:rPr>
              <a:t>挑战</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sz="140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The challenge of E-business</a:t>
            </a:r>
            <a:r>
              <a:rPr lang="en-US" sz="140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a:t>
            </a:r>
            <a:endParaRPr lang="en-US" sz="1400"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04</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iterate type="lt">
                                    <p:tmPct val="10000"/>
                                  </p:iterate>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stCondLst>
                                            <p:cond delay="0"/>
                                          </p:stCondLst>
                                        </p:cTn>
                                        <p:tgtEl>
                                          <p:spTgt spid="2"/>
                                        </p:tgtEl>
                                        <p:attrNameLst>
                                          <p:attrName>ppt_x</p:attrName>
                                        </p:attrNameLst>
                                      </p:cBhvr>
                                      <p:tavLst>
                                        <p:tav tm="0">
                                          <p:val>
                                            <p:strVal val="#ppt_x"/>
                                          </p:val>
                                        </p:tav>
                                        <p:tav tm="100000">
                                          <p:val>
                                            <p:strVal val="#ppt_x+0.15*sin(rand(0-360)+0)+2"/>
                                          </p:val>
                                        </p:tav>
                                      </p:tavLst>
                                    </p:anim>
                                    <p:anim to="" calcmode="lin" valueType="num">
                                      <p:cBhvr>
                                        <p:cTn id="28" dur="1" fill="hold">
                                          <p:stCondLst>
                                            <p:cond delay="0"/>
                                          </p:stCondLst>
                                        </p:cTn>
                                        <p:tgtEl>
                                          <p:spTgt spid="2"/>
                                        </p:tgtEl>
                                        <p:attrNameLst>
                                          <p:attrName>ppt_y</p:attrName>
                                        </p:attrNameLst>
                                      </p:cBhvr>
                                      <p:tavLst>
                                        <p:tav tm="0">
                                          <p:val>
                                            <p:strVal val="#ppt_y"/>
                                          </p:val>
                                        </p:tav>
                                        <p:tav tm="100000">
                                          <p:val>
                                            <p:strVal val="#ppt_y+0.15*sin(rand(0-360)+0)+2"/>
                                          </p:val>
                                        </p:tav>
                                      </p:tavLst>
                                    </p:anim>
                                    <p:anim to="" calcmode="lin" valueType="num">
                                      <p:cBhvr>
                                        <p:cTn id="29" dur="998" fill="hold">
                                          <p:stCondLst>
                                            <p:cond delay="2"/>
                                          </p:stCondLst>
                                        </p:cTn>
                                        <p:tgtEl>
                                          <p:spTgt spid="2"/>
                                        </p:tgtEl>
                                        <p:attrNameLst>
                                          <p:attrName>style.opacity</p:attrName>
                                        </p:attrNameLst>
                                      </p:cBhvr>
                                      <p:tavLst>
                                        <p:tav tm="0">
                                          <p:val>
                                            <p:fltVal val="0"/>
                                          </p:val>
                                        </p:tav>
                                        <p:tav tm="100000">
                                          <p:val>
                                            <p:fltVal val="1"/>
                                          </p:val>
                                        </p:tav>
                                      </p:tavLst>
                                    </p:anim>
                                    <p:animScale>
                                      <p:cBhvr>
                                        <p:cTn id="30" dur="998" fill="hold">
                                          <p:stCondLst>
                                            <p:cond delay="2"/>
                                          </p:stCondLst>
                                        </p:cTn>
                                        <p:tgtEl>
                                          <p:spTgt spid="2"/>
                                        </p:tgtEl>
                                      </p:cBhvr>
                                      <p:from x="500000" y="500000"/>
                                      <p:to x="100000" y="100000"/>
                                    </p:animScale>
                                    <p:anim to="" calcmode="lin" valueType="num">
                                      <p:cBhvr>
                                        <p:cTn id="31" dur="714" fill="hold">
                                          <p:stCondLst>
                                            <p:cond delay="286"/>
                                          </p:stCondLst>
                                        </p:cTn>
                                        <p:tgtEl>
                                          <p:spTgt spid="2"/>
                                        </p:tgtEl>
                                        <p:attrNameLst>
                                          <p:attrName>ppt_y</p:attrName>
                                        </p:attrNameLst>
                                      </p:cBhvr>
                                      <p:tavLst>
                                        <p:tav tm="0">
                                          <p:val>
                                            <p:strVal val="ppt_y-2"/>
                                          </p:val>
                                        </p:tav>
                                        <p:tav tm="100000">
                                          <p:val>
                                            <p:strVal val="#ppt_y"/>
                                          </p:val>
                                        </p:tav>
                                      </p:tavLst>
                                    </p:anim>
                                    <p:anim to="" calcmode="lin" valueType="num">
                                      <p:cBhvr>
                                        <p:cTn id="32" dur="714" fill="hold">
                                          <p:stCondLst>
                                            <p:cond delay="286"/>
                                          </p:stCondLst>
                                        </p:cTn>
                                        <p:tgtEl>
                                          <p:spTgt spid="2"/>
                                        </p:tgtEl>
                                        <p:attrNameLst>
                                          <p:attrName>ppt_x</p:attrName>
                                        </p:attrNameLst>
                                      </p:cBhvr>
                                      <p:tavLst>
                                        <p:tav tm="0">
                                          <p:val>
                                            <p:strVal val="ppt_x-2"/>
                                          </p:val>
                                        </p:tav>
                                        <p:tav tm="100000">
                                          <p:val>
                                            <p:strVal val="#ppt_x"/>
                                          </p:val>
                                        </p:tav>
                                      </p:tavLst>
                                    </p:anim>
                                  </p:childTnLst>
                                </p:cTn>
                              </p:par>
                              <p:par>
                                <p:cTn id="33" presetID="0" presetClass="entr" presetSubtype="0" fill="hold" grpId="0" nodeType="with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to="" calcmode="lin" valueType="num">
                                      <p:cBhvr>
                                        <p:cTn id="35"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36"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37" dur="998" fill="hold">
                                          <p:stCondLst>
                                            <p:cond delay="2"/>
                                          </p:stCondLst>
                                        </p:cTn>
                                        <p:tgtEl>
                                          <p:spTgt spid="5"/>
                                        </p:tgtEl>
                                        <p:attrNameLst>
                                          <p:attrName>style.opacity</p:attrName>
                                        </p:attrNameLst>
                                      </p:cBhvr>
                                      <p:tavLst>
                                        <p:tav tm="0">
                                          <p:val>
                                            <p:fltVal val="0"/>
                                          </p:val>
                                        </p:tav>
                                        <p:tav tm="100000">
                                          <p:val>
                                            <p:fltVal val="1"/>
                                          </p:val>
                                        </p:tav>
                                      </p:tavLst>
                                    </p:anim>
                                    <p:animScale>
                                      <p:cBhvr>
                                        <p:cTn id="38" dur="998" fill="hold">
                                          <p:stCondLst>
                                            <p:cond delay="2"/>
                                          </p:stCondLst>
                                        </p:cTn>
                                        <p:tgtEl>
                                          <p:spTgt spid="5"/>
                                        </p:tgtEl>
                                      </p:cBhvr>
                                      <p:from x="500000" y="500000"/>
                                      <p:to x="100000" y="100000"/>
                                    </p:animScale>
                                    <p:anim to="" calcmode="lin" valueType="num">
                                      <p:cBhvr>
                                        <p:cTn id="39" dur="714" fill="hold">
                                          <p:stCondLst>
                                            <p:cond delay="286"/>
                                          </p:stCondLst>
                                        </p:cTn>
                                        <p:tgtEl>
                                          <p:spTgt spid="5"/>
                                        </p:tgtEl>
                                        <p:attrNameLst>
                                          <p:attrName>ppt_y</p:attrName>
                                        </p:attrNameLst>
                                      </p:cBhvr>
                                      <p:tavLst>
                                        <p:tav tm="0">
                                          <p:val>
                                            <p:strVal val="ppt_y-2"/>
                                          </p:val>
                                        </p:tav>
                                        <p:tav tm="100000">
                                          <p:val>
                                            <p:strVal val="#ppt_y"/>
                                          </p:val>
                                        </p:tav>
                                      </p:tavLst>
                                    </p:anim>
                                    <p:anim to="" calcmode="lin" valueType="num">
                                      <p:cBhvr>
                                        <p:cTn id="40" dur="714" fill="hold">
                                          <p:stCondLst>
                                            <p:cond delay="286"/>
                                          </p:stCondLst>
                                        </p:cTn>
                                        <p:tgtEl>
                                          <p:spTgt spid="5"/>
                                        </p:tgtEl>
                                        <p:attrNameLst>
                                          <p:attrName>ppt_x</p:attrName>
                                        </p:attrNameLst>
                                      </p:cBhvr>
                                      <p:tavLst>
                                        <p:tav tm="0">
                                          <p:val>
                                            <p:strVal val="ppt_x-2"/>
                                          </p:val>
                                        </p:tav>
                                        <p:tav tm="100000">
                                          <p:val>
                                            <p:strVal val="#ppt_x"/>
                                          </p:val>
                                        </p:tav>
                                      </p:tavLst>
                                    </p:anim>
                                  </p:childTnLst>
                                </p:cTn>
                              </p:par>
                              <p:par>
                                <p:cTn id="41" presetID="0" presetClass="entr" presetSubtype="0" fill="hold" grpId="0" nodeType="withEffect">
                                  <p:stCondLst>
                                    <p:cond delay="0"/>
                                  </p:stCondLst>
                                  <p:iterate type="lt">
                                    <p:tmPct val="10000"/>
                                  </p:iterate>
                                  <p:childTnLst>
                                    <p:set>
                                      <p:cBhvr>
                                        <p:cTn id="42" dur="1" fill="hold">
                                          <p:stCondLst>
                                            <p:cond delay="0"/>
                                          </p:stCondLst>
                                        </p:cTn>
                                        <p:tgtEl>
                                          <p:spTgt spid="3"/>
                                        </p:tgtEl>
                                        <p:attrNameLst>
                                          <p:attrName>style.visibility</p:attrName>
                                        </p:attrNameLst>
                                      </p:cBhvr>
                                      <p:to>
                                        <p:strVal val="visible"/>
                                      </p:to>
                                    </p:set>
                                    <p:anim to="" calcmode="lin" valueType="num">
                                      <p:cBhvr>
                                        <p:cTn id="43" dur="1" fill="hold">
                                          <p:stCondLst>
                                            <p:cond delay="0"/>
                                          </p:stCondLst>
                                        </p:cTn>
                                        <p:tgtEl>
                                          <p:spTgt spid="3"/>
                                        </p:tgtEl>
                                        <p:attrNameLst>
                                          <p:attrName>ppt_x</p:attrName>
                                        </p:attrNameLst>
                                      </p:cBhvr>
                                      <p:tavLst>
                                        <p:tav tm="0">
                                          <p:val>
                                            <p:strVal val="#ppt_x"/>
                                          </p:val>
                                        </p:tav>
                                        <p:tav tm="100000">
                                          <p:val>
                                            <p:strVal val="#ppt_x+0.15*sin(rand(0-360)+0)+2"/>
                                          </p:val>
                                        </p:tav>
                                      </p:tavLst>
                                    </p:anim>
                                    <p:anim to="" calcmode="lin" valueType="num">
                                      <p:cBhvr>
                                        <p:cTn id="44" dur="1" fill="hold">
                                          <p:stCondLst>
                                            <p:cond delay="0"/>
                                          </p:stCondLst>
                                        </p:cTn>
                                        <p:tgtEl>
                                          <p:spTgt spid="3"/>
                                        </p:tgtEl>
                                        <p:attrNameLst>
                                          <p:attrName>ppt_y</p:attrName>
                                        </p:attrNameLst>
                                      </p:cBhvr>
                                      <p:tavLst>
                                        <p:tav tm="0">
                                          <p:val>
                                            <p:strVal val="#ppt_y"/>
                                          </p:val>
                                        </p:tav>
                                        <p:tav tm="100000">
                                          <p:val>
                                            <p:strVal val="#ppt_y+0.15*sin(rand(0-360)+0)+2"/>
                                          </p:val>
                                        </p:tav>
                                      </p:tavLst>
                                    </p:anim>
                                    <p:anim to="" calcmode="lin" valueType="num">
                                      <p:cBhvr>
                                        <p:cTn id="45" dur="998" fill="hold">
                                          <p:stCondLst>
                                            <p:cond delay="2"/>
                                          </p:stCondLst>
                                        </p:cTn>
                                        <p:tgtEl>
                                          <p:spTgt spid="3"/>
                                        </p:tgtEl>
                                        <p:attrNameLst>
                                          <p:attrName>style.opacity</p:attrName>
                                        </p:attrNameLst>
                                      </p:cBhvr>
                                      <p:tavLst>
                                        <p:tav tm="0">
                                          <p:val>
                                            <p:fltVal val="0"/>
                                          </p:val>
                                        </p:tav>
                                        <p:tav tm="100000">
                                          <p:val>
                                            <p:fltVal val="1"/>
                                          </p:val>
                                        </p:tav>
                                      </p:tavLst>
                                    </p:anim>
                                    <p:animScale>
                                      <p:cBhvr>
                                        <p:cTn id="46" dur="998" fill="hold">
                                          <p:stCondLst>
                                            <p:cond delay="2"/>
                                          </p:stCondLst>
                                        </p:cTn>
                                        <p:tgtEl>
                                          <p:spTgt spid="3"/>
                                        </p:tgtEl>
                                      </p:cBhvr>
                                      <p:from x="500000" y="500000"/>
                                      <p:to x="100000" y="100000"/>
                                    </p:animScale>
                                    <p:anim to="" calcmode="lin" valueType="num">
                                      <p:cBhvr>
                                        <p:cTn id="47" dur="714" fill="hold">
                                          <p:stCondLst>
                                            <p:cond delay="286"/>
                                          </p:stCondLst>
                                        </p:cTn>
                                        <p:tgtEl>
                                          <p:spTgt spid="3"/>
                                        </p:tgtEl>
                                        <p:attrNameLst>
                                          <p:attrName>ppt_y</p:attrName>
                                        </p:attrNameLst>
                                      </p:cBhvr>
                                      <p:tavLst>
                                        <p:tav tm="0">
                                          <p:val>
                                            <p:strVal val="ppt_y-2"/>
                                          </p:val>
                                        </p:tav>
                                        <p:tav tm="100000">
                                          <p:val>
                                            <p:strVal val="#ppt_y"/>
                                          </p:val>
                                        </p:tav>
                                      </p:tavLst>
                                    </p:anim>
                                    <p:anim to="" calcmode="lin" valueType="num">
                                      <p:cBhvr>
                                        <p:cTn id="48" dur="714" fill="hold">
                                          <p:stCondLst>
                                            <p:cond delay="286"/>
                                          </p:stCondLst>
                                        </p:cTn>
                                        <p:tgtEl>
                                          <p:spTgt spid="3"/>
                                        </p:tgtEl>
                                        <p:attrNameLst>
                                          <p:attrName>ppt_x</p:attrName>
                                        </p:attrNameLst>
                                      </p:cBhvr>
                                      <p:tavLst>
                                        <p:tav tm="0">
                                          <p:val>
                                            <p:strVal val="ppt_x-2"/>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8"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16" y="5747657"/>
            <a:ext cx="12192317" cy="1110440"/>
            <a:chOff x="-316" y="5112385"/>
            <a:chExt cx="12192317" cy="1745712"/>
          </a:xfrm>
        </p:grpSpPr>
        <p:sp>
          <p:nvSpPr>
            <p:cNvPr id="6"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 name="!!平滑3"/>
          <p:cNvSpPr/>
          <p:nvPr>
            <p:custDataLst>
              <p:tags r:id="rId3"/>
            </p:custDataLst>
          </p:nvPr>
        </p:nvSpPr>
        <p:spPr>
          <a:xfrm>
            <a:off x="0" y="4798931"/>
            <a:ext cx="4525279" cy="2059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latin typeface="微软雅黑" panose="020B0503020204020204" pitchFamily="34" charset="-122"/>
              <a:ea typeface="微软雅黑" panose="020B0503020204020204" pitchFamily="34" charset="-122"/>
            </a:endParaRPr>
          </a:p>
        </p:txBody>
      </p:sp>
      <p:sp>
        <p:nvSpPr>
          <p:cNvPr id="57" name="图片"/>
          <p:cNvSpPr/>
          <p:nvPr>
            <p:custDataLst>
              <p:tags r:id="rId4"/>
            </p:custDataLst>
          </p:nvPr>
        </p:nvSpPr>
        <p:spPr>
          <a:xfrm flipH="1">
            <a:off x="-1" y="949674"/>
            <a:ext cx="4238871" cy="5908327"/>
          </a:xfrm>
          <a:prstGeom prst="rect">
            <a:avLst/>
          </a:prstGeom>
          <a:blipFill dpi="0" rotWithShape="0">
            <a:blip r:embed="rId5"/>
            <a:srcRect/>
            <a:stretch>
              <a:fillRect l="-19692" r="-19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2" name="标题"/>
          <p:cNvSpPr txBox="1"/>
          <p:nvPr>
            <p:custDataLst>
              <p:tags r:id="rId6"/>
            </p:custDataLst>
          </p:nvPr>
        </p:nvSpPr>
        <p:spPr>
          <a:xfrm>
            <a:off x="4917440" y="727710"/>
            <a:ext cx="5966650" cy="714375"/>
          </a:xfrm>
          <a:prstGeom prst="rect">
            <a:avLst/>
          </a:prstGeom>
          <a:noFill/>
        </p:spPr>
        <p:txBody>
          <a:bodyPr wrap="square" rtlCol="0" anchor="ctr" anchorCtr="0">
            <a:normAutofit/>
          </a:bodyPr>
          <a:lstStyle/>
          <a:p>
            <a:pPr fontAlgn="base"/>
            <a:r>
              <a:rPr lang="zh-CN" altLang="en-US" sz="3200" b="1">
                <a:solidFill>
                  <a:schemeClr val="accent1"/>
                </a:solidFill>
                <a:latin typeface="微软雅黑" panose="020B0503020204020204" pitchFamily="34" charset="-122"/>
                <a:ea typeface="微软雅黑" panose="020B0503020204020204" pitchFamily="34" charset="-122"/>
                <a:sym typeface="+mn-lt"/>
              </a:rPr>
              <a:t>Security issues:</a:t>
            </a:r>
            <a:endParaRPr lang="zh-CN" altLang="en-US" sz="3200" b="1">
              <a:solidFill>
                <a:schemeClr val="accent1"/>
              </a:solidFill>
              <a:latin typeface="微软雅黑" panose="020B0503020204020204" pitchFamily="34" charset="-122"/>
              <a:ea typeface="微软雅黑" panose="020B0503020204020204" pitchFamily="34" charset="-122"/>
              <a:sym typeface="+mn-lt"/>
            </a:endParaRPr>
          </a:p>
        </p:txBody>
      </p:sp>
      <p:sp>
        <p:nvSpPr>
          <p:cNvPr id="4" name="内容"/>
          <p:cNvSpPr txBox="1"/>
          <p:nvPr>
            <p:custDataLst>
              <p:tags r:id="rId7"/>
            </p:custDataLst>
          </p:nvPr>
        </p:nvSpPr>
        <p:spPr>
          <a:xfrm>
            <a:off x="4917440" y="1314450"/>
            <a:ext cx="6995160" cy="1625600"/>
          </a:xfrm>
          <a:prstGeom prst="rect">
            <a:avLst/>
          </a:prstGeom>
          <a:noFill/>
          <a:effectLst/>
        </p:spPr>
        <p:txBody>
          <a:bodyPr wrap="square" rtlCol="0" anchor="t">
            <a:noAutofit/>
          </a:bodyPr>
          <a:lstStyle/>
          <a:p>
            <a:pPr>
              <a:lnSpc>
                <a:spcPct val="150000"/>
              </a:lnSpc>
              <a:spcBef>
                <a:spcPts val="300"/>
              </a:spcBef>
              <a:spcAft>
                <a:spcPts val="300"/>
              </a:spcAft>
            </a:pPr>
            <a:r>
              <a:rPr lang="en-US" altLang="zh-CN" sz="160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rPr>
              <a:t>As e-businesses rely more on technology, they also face security threats such as hacking</a:t>
            </a:r>
            <a:r>
              <a:rPr lang="en-US" altLang="zh-CN" sz="1600">
                <a:latin typeface="微软雅黑" panose="020B0503020204020204" pitchFamily="34" charset="-122"/>
                <a:ea typeface="微软雅黑" panose="020B0503020204020204" pitchFamily="34" charset="-122"/>
                <a:cs typeface="思源黑体 CN Normal" panose="020B0400000000000000" charset="-122"/>
                <a:sym typeface="+mn-ea"/>
              </a:rPr>
              <a:t>(黑客)</a:t>
            </a:r>
            <a:r>
              <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rPr>
              <a:t>, phishing</a:t>
            </a:r>
            <a:r>
              <a:rPr lang="en-US" altLang="zh-CN" sz="1600">
                <a:latin typeface="微软雅黑" panose="020B0503020204020204" pitchFamily="34" charset="-122"/>
                <a:ea typeface="微软雅黑" panose="020B0503020204020204" pitchFamily="34" charset="-122"/>
                <a:cs typeface="思源黑体 CN Normal" panose="020B0400000000000000" charset="-122"/>
                <a:sym typeface="+mn-ea"/>
              </a:rPr>
              <a:t>(网络钓鱼)</a:t>
            </a:r>
            <a:r>
              <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rPr>
              <a:t>, and identity theft</a:t>
            </a:r>
            <a:r>
              <a:rPr lang="en-US" altLang="zh-CN" sz="1600">
                <a:latin typeface="微软雅黑" panose="020B0503020204020204" pitchFamily="34" charset="-122"/>
                <a:ea typeface="微软雅黑" panose="020B0503020204020204" pitchFamily="34" charset="-122"/>
                <a:cs typeface="思源黑体 CN Normal" panose="020B0400000000000000" charset="-122"/>
                <a:sym typeface="+mn-ea"/>
              </a:rPr>
              <a:t>(身份盗用)</a:t>
            </a:r>
            <a:r>
              <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rPr>
              <a:t>. To protect sensitive customer data and ensure secure transactions, companies need strong security measures.</a:t>
            </a:r>
            <a:endPar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
        <p:nvSpPr>
          <p:cNvPr id="9" name="Rectangle 1"/>
          <p:cNvSpPr/>
          <p:nvPr>
            <p:custDataLst>
              <p:tags r:id="rId8"/>
            </p:custDataLst>
          </p:nvPr>
        </p:nvSpPr>
        <p:spPr>
          <a:xfrm>
            <a:off x="6088319" y="5057460"/>
            <a:ext cx="986730" cy="318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1" name="TextBox 2"/>
          <p:cNvSpPr txBox="1"/>
          <p:nvPr>
            <p:custDataLst>
              <p:tags r:id="rId9"/>
            </p:custDataLst>
          </p:nvPr>
        </p:nvSpPr>
        <p:spPr>
          <a:xfrm>
            <a:off x="6088319" y="5093677"/>
            <a:ext cx="986729" cy="246221"/>
          </a:xfrm>
          <a:prstGeom prst="rect">
            <a:avLst/>
          </a:prstGeom>
          <a:noFill/>
        </p:spPr>
        <p:txBody>
          <a:bodyPr wrap="square" rtlCol="0" anchor="ctr">
            <a:spAutoFit/>
          </a:bodyPr>
          <a:lstStyle/>
          <a:p>
            <a:pPr>
              <a:spcBef>
                <a:spcPts val="300"/>
              </a:spcBef>
              <a:spcAft>
                <a:spcPts val="300"/>
              </a:spcAft>
            </a:pPr>
            <a:r>
              <a:rPr lang="en-US" sz="950" b="1" dirty="0">
                <a:solidFill>
                  <a:schemeClr val="lt1"/>
                </a:solidFill>
                <a:latin typeface="微软雅黑" panose="020B0503020204020204" pitchFamily="34" charset="-122"/>
                <a:ea typeface="微软雅黑" panose="020B0503020204020204" pitchFamily="34" charset="-122"/>
              </a:rPr>
              <a:t>Read More</a:t>
            </a:r>
            <a:endParaRPr lang="en-US" sz="950" b="1" dirty="0">
              <a:solidFill>
                <a:schemeClr val="lt1"/>
              </a:solidFill>
              <a:latin typeface="微软雅黑" panose="020B0503020204020204" pitchFamily="34" charset="-122"/>
              <a:ea typeface="微软雅黑" panose="020B0503020204020204" pitchFamily="34" charset="-122"/>
            </a:endParaRPr>
          </a:p>
        </p:txBody>
      </p:sp>
      <p:sp>
        <p:nvSpPr>
          <p:cNvPr id="12" name="Rectangle 3"/>
          <p:cNvSpPr/>
          <p:nvPr>
            <p:custDataLst>
              <p:tags r:id="rId10"/>
            </p:custDataLst>
          </p:nvPr>
        </p:nvSpPr>
        <p:spPr>
          <a:xfrm>
            <a:off x="5005024" y="5057460"/>
            <a:ext cx="986730" cy="3186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 name="TextBox 9"/>
          <p:cNvSpPr txBox="1"/>
          <p:nvPr>
            <p:custDataLst>
              <p:tags r:id="rId11"/>
            </p:custDataLst>
          </p:nvPr>
        </p:nvSpPr>
        <p:spPr>
          <a:xfrm>
            <a:off x="5005024" y="5097523"/>
            <a:ext cx="986729" cy="238527"/>
          </a:xfrm>
          <a:prstGeom prst="rect">
            <a:avLst/>
          </a:prstGeom>
          <a:noFill/>
        </p:spPr>
        <p:txBody>
          <a:bodyPr wrap="square" rtlCol="0" anchor="ctr">
            <a:spAutoFit/>
          </a:bodyPr>
          <a:lstStyle/>
          <a:p>
            <a:pPr>
              <a:spcBef>
                <a:spcPts val="300"/>
              </a:spcBef>
              <a:spcAft>
                <a:spcPts val="300"/>
              </a:spcAft>
            </a:pPr>
            <a:r>
              <a:rPr lang="en-US" sz="950" b="1" dirty="0">
                <a:latin typeface="微软雅黑" panose="020B0503020204020204" pitchFamily="34" charset="-122"/>
                <a:ea typeface="微软雅黑" panose="020B0503020204020204" pitchFamily="34" charset="-122"/>
              </a:rPr>
              <a:t>Explore Now</a:t>
            </a:r>
            <a:endParaRPr lang="en-US" sz="950" b="1" dirty="0">
              <a:latin typeface="微软雅黑" panose="020B0503020204020204" pitchFamily="34" charset="-122"/>
              <a:ea typeface="微软雅黑" panose="020B0503020204020204" pitchFamily="34" charset="-122"/>
            </a:endParaRPr>
          </a:p>
        </p:txBody>
      </p:sp>
      <p:sp>
        <p:nvSpPr>
          <p:cNvPr id="10" name="标题"/>
          <p:cNvSpPr txBox="1"/>
          <p:nvPr>
            <p:custDataLst>
              <p:tags r:id="rId12"/>
            </p:custDataLst>
          </p:nvPr>
        </p:nvSpPr>
        <p:spPr>
          <a:xfrm>
            <a:off x="4917440" y="2828925"/>
            <a:ext cx="5966650" cy="714375"/>
          </a:xfrm>
          <a:prstGeom prst="rect">
            <a:avLst/>
          </a:prstGeom>
          <a:noFill/>
        </p:spPr>
        <p:txBody>
          <a:bodyPr wrap="square" rtlCol="0" anchor="ctr" anchorCtr="0">
            <a:normAutofit/>
          </a:bodyPr>
          <a:p>
            <a:pPr fontAlgn="base"/>
            <a:r>
              <a:rPr lang="zh-CN" altLang="en-US" sz="3200" b="1">
                <a:solidFill>
                  <a:schemeClr val="accent1"/>
                </a:solidFill>
                <a:latin typeface="微软雅黑" panose="020B0503020204020204" pitchFamily="34" charset="-122"/>
                <a:ea typeface="微软雅黑" panose="020B0503020204020204" pitchFamily="34" charset="-122"/>
                <a:sym typeface="+mn-lt"/>
              </a:rPr>
              <a:t>Legal and regulatory issues:</a:t>
            </a:r>
            <a:endParaRPr lang="zh-CN" altLang="en-US" sz="3200" b="1">
              <a:solidFill>
                <a:schemeClr val="accent1"/>
              </a:solidFill>
              <a:latin typeface="微软雅黑" panose="020B0503020204020204" pitchFamily="34" charset="-122"/>
              <a:ea typeface="微软雅黑" panose="020B0503020204020204" pitchFamily="34" charset="-122"/>
              <a:sym typeface="+mn-lt"/>
            </a:endParaRPr>
          </a:p>
        </p:txBody>
      </p:sp>
      <p:sp>
        <p:nvSpPr>
          <p:cNvPr id="14" name="内容"/>
          <p:cNvSpPr txBox="1"/>
          <p:nvPr>
            <p:custDataLst>
              <p:tags r:id="rId13"/>
            </p:custDataLst>
          </p:nvPr>
        </p:nvSpPr>
        <p:spPr>
          <a:xfrm>
            <a:off x="4927600" y="3429000"/>
            <a:ext cx="6087745" cy="1514475"/>
          </a:xfrm>
          <a:prstGeom prst="rect">
            <a:avLst/>
          </a:prstGeom>
          <a:noFill/>
          <a:effectLst/>
        </p:spPr>
        <p:txBody>
          <a:bodyPr wrap="square" rtlCol="0" anchor="t">
            <a:normAutofit lnSpcReduction="10000"/>
          </a:bodyPr>
          <a:p>
            <a:pPr>
              <a:lnSpc>
                <a:spcPct val="150000"/>
              </a:lnSpc>
              <a:spcBef>
                <a:spcPts val="300"/>
              </a:spcBef>
              <a:spcAft>
                <a:spcPts val="300"/>
              </a:spcAft>
            </a:pPr>
            <a:r>
              <a:rPr lang="en-US" altLang="zh-CN" sz="160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rPr>
              <a:t>E-businesses must follow various laws and regulations related to data protection, consumer protection, and taxation. Failure to comply with these laws can result in legal action, fines, and damage to reputation.</a:t>
            </a:r>
            <a:endParaRPr lang="zh-CN" altLang="en-US" sz="160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custDataLst>
      <p:tags r:id="rId14"/>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5"/>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to="" calcmode="lin" valueType="num">
                                          <p:cBhvr>
                                            <p:cTn id="2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57"/>
                                            </p:tgtEl>
                                            <p:attrNameLst>
                                              <p:attrName>style.opacity</p:attrName>
                                            </p:attrNameLst>
                                          </p:cBhvr>
                                          <p:tavLst>
                                            <p:tav tm="0">
                                              <p:val>
                                                <p:fltVal val="0"/>
                                              </p:val>
                                            </p:tav>
                                            <p:tav tm="100000">
                                              <p:val>
                                                <p:fltVal val="1"/>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to="" calcmode="lin" valueType="num">
                                          <p:cBhvr>
                                            <p:cTn id="4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to="" calcmode="lin" valueType="num">
                                          <p:cBhvr>
                                            <p:cTn id="52"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7" grpId="0" animBg="1"/>
          <p:bldP spid="2" grpId="0"/>
          <p:bldP spid="4" grpId="0" bldLvl="0" animBg="1"/>
          <p:bldP spid="9" grpId="0" animBg="1"/>
          <p:bldP spid="11" grpId="0"/>
          <p:bldP spid="12" grpId="0"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5"/>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to="" calcmode="lin" valueType="num">
                                          <p:cBhvr>
                                            <p:cTn id="2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57"/>
                                            </p:tgtEl>
                                            <p:attrNameLst>
                                              <p:attrName>style.opacity</p:attrName>
                                            </p:attrNameLst>
                                          </p:cBhvr>
                                          <p:tavLst>
                                            <p:tav tm="0">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to="" calcmode="lin" valueType="num">
                                          <p:cBhvr>
                                            <p:cTn id="4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to="" calcmode="lin" valueType="num">
                                          <p:cBhvr>
                                            <p:cTn id="52"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7" grpId="0" animBg="1"/>
          <p:bldP spid="2" grpId="0"/>
          <p:bldP spid="4" grpId="0" bldLvl="0" animBg="1"/>
          <p:bldP spid="9" grpId="0" animBg="1"/>
          <p:bldP spid="11" grpId="0"/>
          <p:bldP spid="12" grpId="0" animBg="1"/>
          <p:bldP spid="1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831965" y="1350645"/>
            <a:ext cx="4916805" cy="3741420"/>
            <a:chOff x="1584402" y="1903846"/>
            <a:chExt cx="9134141" cy="3823037"/>
          </a:xfrm>
        </p:grpSpPr>
        <p:grpSp>
          <p:nvGrpSpPr>
            <p:cNvPr id="13" name="组合 12"/>
            <p:cNvGrpSpPr/>
            <p:nvPr/>
          </p:nvGrpSpPr>
          <p:grpSpPr>
            <a:xfrm>
              <a:off x="1584402" y="3589771"/>
              <a:ext cx="9134141" cy="2137112"/>
              <a:chOff x="1584402" y="3589771"/>
              <a:chExt cx="9134141" cy="2137112"/>
            </a:xfrm>
          </p:grpSpPr>
          <p:sp>
            <p:nvSpPr>
              <p:cNvPr id="24" name="任意多边形: 形状 2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5" name="梯形 24"/>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8" name="椭圆 27"/>
              <p:cNvSpPr/>
              <p:nvPr/>
            </p:nvSpPr>
            <p:spPr>
              <a:xfrm>
                <a:off x="10526994" y="521078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9" name="任意多边形: 形状 2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0" name="任意多边形: 形状 2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1" name="任意多边形: 形状 3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2" name="任意多边形: 形状 3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nvGrpSpPr>
            <p:cNvPr id="14" name="组合 13"/>
            <p:cNvGrpSpPr/>
            <p:nvPr/>
          </p:nvGrpSpPr>
          <p:grpSpPr>
            <a:xfrm flipH="1" flipV="1">
              <a:off x="1584402" y="1903846"/>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6" name="梯形 15"/>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7" name="梯形 16"/>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10441527" y="520016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sp>
        <p:nvSpPr>
          <p:cNvPr id="3" name="图片"/>
          <p:cNvSpPr/>
          <p:nvPr>
            <p:custDataLst>
              <p:tags r:id="rId3"/>
            </p:custDataLst>
          </p:nvPr>
        </p:nvSpPr>
        <p:spPr>
          <a:xfrm>
            <a:off x="7065010" y="1643380"/>
            <a:ext cx="4411345" cy="3173730"/>
          </a:xfrm>
          <a:prstGeom prst="rect">
            <a:avLst/>
          </a:prstGeom>
          <a:blipFill dpi="0" rotWithShape="0">
            <a:blip r:embed="rId4"/>
            <a:srcRect/>
            <a:stretch>
              <a:fillRect t="-19498" b="-194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内容"/>
          <p:cNvSpPr txBox="1"/>
          <p:nvPr>
            <p:custDataLst>
              <p:tags r:id="rId5"/>
            </p:custDataLst>
          </p:nvPr>
        </p:nvSpPr>
        <p:spPr>
          <a:xfrm>
            <a:off x="958850" y="1087120"/>
            <a:ext cx="4845050" cy="1749425"/>
          </a:xfrm>
          <a:prstGeom prst="rect">
            <a:avLst/>
          </a:prstGeom>
          <a:noFill/>
        </p:spPr>
        <p:txBody>
          <a:bodyPr wrap="square" rtlCol="0">
            <a:noAutofit/>
          </a:bodyPr>
          <a:lstStyle/>
          <a:p>
            <a:pPr>
              <a:lnSpc>
                <a:spcPct val="130000"/>
              </a:lnSpc>
              <a:spcBef>
                <a:spcPts val="300"/>
              </a:spcBef>
              <a:spcAft>
                <a:spcPts val="300"/>
              </a:spcAft>
              <a:defRPr/>
            </a:pPr>
            <a:r>
              <a:rPr lang="en-US" sz="1600" kern="0">
                <a:latin typeface="微软雅黑" panose="020B0503020204020204" pitchFamily="34" charset="-122"/>
                <a:ea typeface="微软雅黑" panose="020B0503020204020204" pitchFamily="34" charset="-122"/>
                <a:sym typeface="+mn-ea"/>
              </a:rPr>
              <a:t>    </a:t>
            </a:r>
            <a:r>
              <a:rPr sz="1600" kern="0">
                <a:latin typeface="微软雅黑" panose="020B0503020204020204" pitchFamily="34" charset="-122"/>
                <a:ea typeface="微软雅黑" panose="020B0503020204020204" pitchFamily="34" charset="-122"/>
                <a:sym typeface="+mn-ea"/>
              </a:rPr>
              <a:t>It's easy to enter the e-business market, resulting in intense competition. Companies need to continuously innovate</a:t>
            </a:r>
            <a:r>
              <a:rPr lang="en-US" sz="1600" kern="0">
                <a:latin typeface="微软雅黑" panose="020B0503020204020204" pitchFamily="34" charset="-122"/>
                <a:ea typeface="微软雅黑" panose="020B0503020204020204" pitchFamily="34" charset="-122"/>
                <a:sym typeface="+mn-ea"/>
              </a:rPr>
              <a:t>(创新)</a:t>
            </a:r>
            <a:r>
              <a:rPr sz="1600" kern="0">
                <a:latin typeface="微软雅黑" panose="020B0503020204020204" pitchFamily="34" charset="-122"/>
                <a:ea typeface="微软雅黑" panose="020B0503020204020204" pitchFamily="34" charset="-122"/>
                <a:sym typeface="+mn-ea"/>
              </a:rPr>
              <a:t> and differentiate themselves to remain competitive and attract and retain customers.</a:t>
            </a:r>
            <a:endParaRPr sz="1600" kern="0">
              <a:latin typeface="微软雅黑" panose="020B0503020204020204" pitchFamily="34" charset="-122"/>
              <a:ea typeface="微软雅黑" panose="020B0503020204020204" pitchFamily="34" charset="-122"/>
              <a:sym typeface="+mn-ea"/>
            </a:endParaRPr>
          </a:p>
        </p:txBody>
      </p:sp>
      <p:sp>
        <p:nvSpPr>
          <p:cNvPr id="37" name="标题"/>
          <p:cNvSpPr>
            <a:spLocks noGrp="1"/>
          </p:cNvSpPr>
          <p:nvPr>
            <p:custDataLst>
              <p:tags r:id="rId6"/>
            </p:custDataLst>
          </p:nvPr>
        </p:nvSpPr>
        <p:spPr>
          <a:xfrm>
            <a:off x="868045" y="246380"/>
            <a:ext cx="6092190" cy="740410"/>
          </a:xfrm>
          <a:prstGeom prst="rect">
            <a:avLst/>
          </a:prstGeom>
        </p:spPr>
        <p:txBody>
          <a:bodyPr anchor="ctr">
            <a:normAutofit fontScale="9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a:lnSpc>
                <a:spcPct val="100000"/>
              </a:lnSpc>
              <a:spcBef>
                <a:spcPts val="0"/>
              </a:spcBef>
              <a:spcAft>
                <a:spcPts val="0"/>
              </a:spcAft>
              <a:buClrTx/>
              <a:buSzTx/>
              <a:buFontTx/>
              <a:defRPr/>
            </a:pPr>
            <a:r>
              <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rPr>
              <a:t>Intense market competition</a:t>
            </a:r>
            <a:endPar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endParaRPr>
          </a:p>
        </p:txBody>
      </p:sp>
      <p:sp>
        <p:nvSpPr>
          <p:cNvPr id="7" name="标题"/>
          <p:cNvSpPr>
            <a:spLocks noGrp="1"/>
          </p:cNvSpPr>
          <p:nvPr>
            <p:custDataLst>
              <p:tags r:id="rId7"/>
            </p:custDataLst>
          </p:nvPr>
        </p:nvSpPr>
        <p:spPr>
          <a:xfrm>
            <a:off x="995045" y="2950845"/>
            <a:ext cx="5191125" cy="740410"/>
          </a:xfrm>
          <a:prstGeom prst="rect">
            <a:avLst/>
          </a:prstGeom>
        </p:spPr>
        <p:txBody>
          <a:bodyPr anchor="ctr">
            <a:normAutofit fontScale="9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a:lnSpc>
                <a:spcPct val="100000"/>
              </a:lnSpc>
              <a:spcBef>
                <a:spcPts val="0"/>
              </a:spcBef>
              <a:spcAft>
                <a:spcPts val="0"/>
              </a:spcAft>
              <a:buClrTx/>
              <a:buSzTx/>
              <a:buFontTx/>
              <a:defRPr/>
            </a:pPr>
            <a:r>
              <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rPr>
              <a:t>Consumer trust issues</a:t>
            </a:r>
            <a:endPar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5045" y="3691255"/>
            <a:ext cx="5423535" cy="2331085"/>
          </a:xfrm>
          <a:prstGeom prst="rect">
            <a:avLst/>
          </a:prstGeom>
          <a:noFill/>
        </p:spPr>
        <p:txBody>
          <a:bodyPr wrap="square" rtlCol="0">
            <a:spAutoFit/>
          </a:bodyPr>
          <a:p>
            <a:pPr algn="l">
              <a:lnSpc>
                <a:spcPct val="130000"/>
              </a:lnSpc>
              <a:spcBef>
                <a:spcPts val="300"/>
              </a:spcBef>
              <a:spcAft>
                <a:spcPts val="300"/>
              </a:spcAft>
              <a:buClrTx/>
              <a:buSzTx/>
              <a:buFontTx/>
              <a:defRPr/>
            </a:pPr>
            <a:r>
              <a:rPr lang="en-US" sz="1600" kern="0">
                <a:latin typeface="微软雅黑" panose="020B0503020204020204" pitchFamily="34" charset="-122"/>
                <a:ea typeface="微软雅黑" panose="020B0503020204020204" pitchFamily="34" charset="-122"/>
              </a:rPr>
              <a:t>    </a:t>
            </a:r>
            <a:r>
              <a:rPr sz="1600" kern="0">
                <a:latin typeface="微软雅黑" panose="020B0503020204020204" pitchFamily="34" charset="-122"/>
                <a:ea typeface="微软雅黑" panose="020B0503020204020204" pitchFamily="34" charset="-122"/>
              </a:rPr>
              <a:t>E-businesses rely on customer trust for online transactions. However, incidents of data breaches</a:t>
            </a:r>
            <a:r>
              <a:rPr lang="en-US" sz="1600" kern="0">
                <a:latin typeface="微软雅黑" panose="020B0503020204020204" pitchFamily="34" charset="-122"/>
                <a:ea typeface="微软雅黑" panose="020B0503020204020204" pitchFamily="34" charset="-122"/>
              </a:rPr>
              <a:t>(数据泄露)</a:t>
            </a:r>
            <a:r>
              <a:rPr sz="1600" kern="0">
                <a:latin typeface="微软雅黑" panose="020B0503020204020204" pitchFamily="34" charset="-122"/>
                <a:ea typeface="微软雅黑" panose="020B0503020204020204" pitchFamily="34" charset="-122"/>
              </a:rPr>
              <a:t> and scams</a:t>
            </a:r>
            <a:r>
              <a:rPr lang="en-US" sz="1600" kern="0">
                <a:latin typeface="微软雅黑" panose="020B0503020204020204" pitchFamily="34" charset="-122"/>
                <a:ea typeface="微软雅黑" panose="020B0503020204020204" pitchFamily="34" charset="-122"/>
              </a:rPr>
              <a:t>(诈骗)</a:t>
            </a:r>
            <a:r>
              <a:rPr sz="1600" kern="0">
                <a:latin typeface="微软雅黑" panose="020B0503020204020204" pitchFamily="34" charset="-122"/>
                <a:ea typeface="微软雅黑" panose="020B0503020204020204" pitchFamily="34" charset="-122"/>
              </a:rPr>
              <a:t> have eroded</a:t>
            </a:r>
            <a:r>
              <a:rPr lang="en-US" sz="1600" kern="0">
                <a:latin typeface="微软雅黑" panose="020B0503020204020204" pitchFamily="34" charset="-122"/>
                <a:ea typeface="微软雅黑" panose="020B0503020204020204" pitchFamily="34" charset="-122"/>
              </a:rPr>
              <a:t>(侵蚀)</a:t>
            </a:r>
            <a:r>
              <a:rPr sz="1600" kern="0">
                <a:latin typeface="微软雅黑" panose="020B0503020204020204" pitchFamily="34" charset="-122"/>
                <a:ea typeface="微软雅黑" panose="020B0503020204020204" pitchFamily="34" charset="-122"/>
              </a:rPr>
              <a:t> consumer trust in e-businesses. To overcome this challenge, companies need to establish a strong brand reputation, provide excellent customer service, and implement robust security measures.</a:t>
            </a:r>
            <a:endParaRPr sz="1600" kern="0">
              <a:latin typeface="微软雅黑" panose="020B0503020204020204" pitchFamily="34" charset="-122"/>
              <a:ea typeface="微软雅黑" panose="020B0503020204020204" pitchFamily="34" charset="-122"/>
            </a:endParaRPr>
          </a:p>
        </p:txBody>
      </p:sp>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to="" calcmode="lin" valueType="num">
                                      <p:cBhvr>
                                        <p:cTn id="11"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to="" calcmode="lin" valueType="num">
                                      <p:cBhvr>
                                        <p:cTn id="15"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 to="" calcmode="lin" valueType="num">
                                      <p:cBhvr>
                                        <p:cTn id="19" dur="500" fill="hold">
                                          <p:stCondLst>
                                            <p:cond delay="0"/>
                                          </p:stCondLst>
                                        </p:cTn>
                                        <p:tgtEl>
                                          <p:spTgt spid="12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120"/>
                                        </p:tgtEl>
                                        <p:attrNameLst>
                                          <p:attrName>ppt_y</p:attrName>
                                        </p:attrNameLst>
                                      </p:cBhvr>
                                      <p:tavLst>
                                        <p:tav tm="0" fmla="((floor(#ppt_y-0.5)+ceil(#ppt_y-0.5))*0.5+0.5)+(#ppt_y- ((floor(#ppt_y-0.5)+ceil(#ppt_y-0.5))*0.5+0.5))*$">
                                          <p:val>
                                            <p:fltVal val="0"/>
                                          </p:val>
                                        </p:tav>
                                        <p:tav tm="100000">
                                          <p:val>
                                            <p:fltVal val="1"/>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strVal val="4/3*#ppt_w"/>
                                          </p:val>
                                        </p:tav>
                                        <p:tav tm="100000">
                                          <p:val>
                                            <p:strVal val="#ppt_w"/>
                                          </p:val>
                                        </p:tav>
                                      </p:tavLst>
                                    </p:anim>
                                    <p:anim calcmode="lin" valueType="num">
                                      <p:cBhvr>
                                        <p:cTn id="24" dur="500" fill="hold"/>
                                        <p:tgtEl>
                                          <p:spTgt spid="3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0" grpId="0"/>
      <p:bldP spid="37"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lang="en-US" sz="4400" b="1">
                <a:solidFill>
                  <a:schemeClr val="accent1"/>
                </a:solidFill>
                <a:latin typeface="微软雅黑" panose="020B0503020204020204" pitchFamily="34" charset="-122"/>
                <a:ea typeface="微软雅黑" panose="020B0503020204020204" pitchFamily="34" charset="-122"/>
              </a:rPr>
              <a:t>business</a:t>
            </a:r>
            <a:r>
              <a:rPr lang="zh-CN" altLang="en-US" sz="4400" b="1">
                <a:solidFill>
                  <a:schemeClr val="accent1"/>
                </a:solidFill>
                <a:latin typeface="微软雅黑" panose="020B0503020204020204" pitchFamily="34" charset="-122"/>
                <a:ea typeface="微软雅黑" panose="020B0503020204020204" pitchFamily="34" charset="-122"/>
              </a:rPr>
              <a:t>的应用领域</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Applications of 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05</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to="" calcmode="lin" valueType="num">
                                          <p:cBhvr>
                                            <p:cTn id="11"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to="" calcmode="lin" valueType="num">
                                          <p:cBhvr>
                                            <p:cTn id="15"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to="" calcmode="lin" valueType="num">
                                          <p:cBhvr>
                                            <p:cTn id="19"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to="" calcmode="lin" valueType="num">
                                          <p:cBhvr>
                                            <p:cTn id="23"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14:presetBounceEnd="100000">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grpId="0" nodeType="withEffect" p14:presetBounceEnd="100000">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to="" calcmode="lin" valueType="num">
                                          <p:cBhvr>
                                            <p:cTn id="11"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to="" calcmode="lin" valueType="num">
                                          <p:cBhvr>
                                            <p:cTn id="15"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to="" calcmode="lin" valueType="num">
                                          <p:cBhvr>
                                            <p:cTn id="19"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to="" calcmode="lin" valueType="num">
                                          <p:cBhvr>
                                            <p:cTn id="23"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2"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0" name="Freeform 6"/>
          <p:cNvSpPr/>
          <p:nvPr userDrawn="1">
            <p:custDataLst>
              <p:tags r:id="rId3"/>
            </p:custDataLst>
          </p:nvPr>
        </p:nvSpPr>
        <p:spPr>
          <a:xfrm>
            <a:off x="5851059" y="1"/>
            <a:ext cx="6340941" cy="6531569"/>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ea"/>
            </a:endParaRPr>
          </a:p>
        </p:txBody>
      </p:sp>
      <p:sp>
        <p:nvSpPr>
          <p:cNvPr id="4" name="标题"/>
          <p:cNvSpPr txBox="1"/>
          <p:nvPr>
            <p:custDataLst>
              <p:tags r:id="rId4"/>
            </p:custDataLst>
          </p:nvPr>
        </p:nvSpPr>
        <p:spPr>
          <a:xfrm>
            <a:off x="929640" y="1898650"/>
            <a:ext cx="4342765" cy="553720"/>
          </a:xfrm>
          <a:prstGeom prst="rect">
            <a:avLst/>
          </a:prstGeom>
          <a:noFill/>
        </p:spPr>
        <p:txBody>
          <a:bodyPr wrap="square" rtlCol="0" anchor="ctr" anchorCtr="0">
            <a:noAutofit/>
          </a:bodyPr>
          <a:lstStyle/>
          <a:p>
            <a:pPr indent="0" algn="l" fontAlgn="auto">
              <a:lnSpc>
                <a:spcPct val="100000"/>
              </a:lnSpc>
              <a:buClrTx/>
              <a:buSzTx/>
              <a:buFontTx/>
            </a:pPr>
            <a:r>
              <a:rPr lang="zh-CN" altLang="en-US"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电子商务概念解析</a:t>
            </a:r>
            <a:endParaRPr lang="zh-CN" altLang="en-US" sz="2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57" name="!!平滑2"/>
          <p:cNvSpPr/>
          <p:nvPr>
            <p:custDataLst>
              <p:tags r:id="rId5"/>
            </p:custDataLst>
          </p:nvPr>
        </p:nvSpPr>
        <p:spPr>
          <a:xfrm>
            <a:off x="1061779" y="1439455"/>
            <a:ext cx="1251995" cy="1488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9" name="内容"/>
          <p:cNvSpPr/>
          <p:nvPr>
            <p:custDataLst>
              <p:tags r:id="rId6"/>
            </p:custDataLst>
          </p:nvPr>
        </p:nvSpPr>
        <p:spPr>
          <a:xfrm>
            <a:off x="929640" y="2534285"/>
            <a:ext cx="5541010" cy="3874770"/>
          </a:xfrm>
          <a:prstGeom prst="rect">
            <a:avLst/>
          </a:prstGeom>
        </p:spPr>
        <p:txBody>
          <a:bodyPr wrap="square">
            <a:normAutofit/>
          </a:bodyPr>
          <a:lstStyle/>
          <a:p>
            <a:pPr algn="just">
              <a:lnSpc>
                <a:spcPct val="150000"/>
              </a:lnSpc>
              <a:spcBef>
                <a:spcPts val="300"/>
              </a:spcBef>
              <a:spcAft>
                <a:spcPts val="300"/>
              </a:spcAft>
            </a:pP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电子商务（</a:t>
            </a:r>
            <a:r>
              <a:rPr lang="en-US" altLang="zh-CN" sz="1200">
                <a:latin typeface="微软雅黑" panose="020B0503020204020204" pitchFamily="34" charset="-122"/>
                <a:ea typeface="微软雅黑" panose="020B0503020204020204" pitchFamily="34" charset="-122"/>
                <a:cs typeface="思源黑体 CN Normal" panose="020B0400000000000000" charset="-122"/>
                <a:sym typeface="+mn-ea"/>
              </a:rPr>
              <a:t>e-business</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），指利用互联网及相关技术，开展商务活动的过程。电子商务已经成为现代商业运作的重要方式之一，为企业提供了更广阔的市场、更高效的运营和更多元的营销手段。其发展趋势包括社交电商、移动电商、</a:t>
            </a:r>
            <a:r>
              <a:rPr lang="en-US" altLang="zh-CN" sz="1200">
                <a:latin typeface="微软雅黑" panose="020B0503020204020204" pitchFamily="34" charset="-122"/>
                <a:ea typeface="微软雅黑" panose="020B0503020204020204" pitchFamily="34" charset="-122"/>
                <a:cs typeface="思源黑体 CN Normal" panose="020B0400000000000000" charset="-122"/>
                <a:sym typeface="+mn-ea"/>
              </a:rPr>
              <a:t>O2O</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等，正在进一步推动商业模式的革新。同时，也需要注意电子商务所面临的安全和信任等问题。</a:t>
            </a:r>
            <a:endParaRPr lang="zh-CN" altLang="en-US" sz="1200" dirty="0">
              <a:latin typeface="微软雅黑" panose="020B0503020204020204" pitchFamily="34" charset="-122"/>
              <a:ea typeface="微软雅黑" panose="020B0503020204020204" pitchFamily="34" charset="-122"/>
              <a:cs typeface="思源黑体 CN Normal" panose="020B0400000000000000" charset="-122"/>
            </a:endParaRPr>
          </a:p>
        </p:txBody>
      </p:sp>
      <p:sp>
        <p:nvSpPr>
          <p:cNvPr id="10" name="图片1"/>
          <p:cNvSpPr/>
          <p:nvPr>
            <p:custDataLst>
              <p:tags r:id="rId7"/>
            </p:custDataLst>
          </p:nvPr>
        </p:nvSpPr>
        <p:spPr>
          <a:xfrm>
            <a:off x="6233831" y="253408"/>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图片2"/>
          <p:cNvSpPr/>
          <p:nvPr>
            <p:custDataLst>
              <p:tags r:id="rId9"/>
            </p:custDataLst>
          </p:nvPr>
        </p:nvSpPr>
        <p:spPr>
          <a:xfrm>
            <a:off x="8406416" y="2352947"/>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1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平滑5"/>
          <p:cNvGrpSpPr/>
          <p:nvPr/>
        </p:nvGrpSpPr>
        <p:grpSpPr>
          <a:xfrm>
            <a:off x="8329396" y="766454"/>
            <a:ext cx="1655676" cy="607719"/>
            <a:chOff x="5862918" y="4812844"/>
            <a:chExt cx="3893770" cy="1429217"/>
          </a:xfrm>
        </p:grpSpPr>
        <p:sp>
          <p:nvSpPr>
            <p:cNvPr id="6" name="Freeform 5"/>
            <p:cNvSpPr/>
            <p:nvPr/>
          </p:nvSpPr>
          <p:spPr>
            <a:xfrm>
              <a:off x="5862919" y="4812844"/>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862918" y="5236782"/>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862918" y="5660720"/>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12"/>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to="" calcmode="lin" valueType="num">
                                      <p:cBhvr>
                                        <p:cTn id="21"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30"/>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30"/>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30"/>
                                        </p:tgtEl>
                                        <p:attrNameLst>
                                          <p:attrName>ppt_h</p:attrName>
                                        </p:attrNameLst>
                                      </p:cBhvr>
                                      <p:tavLst>
                                        <p:tav tm="0">
                                          <p:val>
                                            <p:strVal val="#ppt_h*2"/>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strVal val="4/3*#ppt_w"/>
                                          </p:val>
                                        </p:tav>
                                        <p:tav tm="100000">
                                          <p:val>
                                            <p:strVal val="#ppt_w"/>
                                          </p:val>
                                        </p:tav>
                                      </p:tavLst>
                                    </p:anim>
                                    <p:anim calcmode="lin" valueType="num">
                                      <p:cBhvr>
                                        <p:cTn id="29" dur="500" fill="hold"/>
                                        <p:tgtEl>
                                          <p:spTgt spid="4"/>
                                        </p:tgtEl>
                                        <p:attrNameLst>
                                          <p:attrName>ppt_h</p:attrName>
                                        </p:attrNameLst>
                                      </p:cBhvr>
                                      <p:tavLst>
                                        <p:tav tm="0">
                                          <p:val>
                                            <p:strVal val="4/3*#ppt_h"/>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to="" calcmode="lin" valueType="num">
                                      <p:cBhvr>
                                        <p:cTn id="32" dur="500" fill="hold">
                                          <p:stCondLst>
                                            <p:cond delay="0"/>
                                          </p:stCondLst>
                                        </p:cTn>
                                        <p:tgtEl>
                                          <p:spTgt spid="5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3" dur="500" fill="hold">
                                          <p:stCondLst>
                                            <p:cond delay="0"/>
                                          </p:stCondLst>
                                        </p:cTn>
                                        <p:tgtEl>
                                          <p:spTgt spid="5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4" dur="500" fill="hold">
                                          <p:stCondLst>
                                            <p:cond delay="0"/>
                                          </p:stCondLst>
                                        </p:cTn>
                                        <p:tgtEl>
                                          <p:spTgt spid="57"/>
                                        </p:tgtEl>
                                        <p:attrNameLst>
                                          <p:attrName>style.opacity</p:attrName>
                                        </p:attrNameLst>
                                      </p:cBhvr>
                                      <p:tavLst>
                                        <p:tav tm="0">
                                          <p:val>
                                            <p:fltVal val="0"/>
                                          </p:val>
                                        </p:tav>
                                        <p:tav tm="100000">
                                          <p:val>
                                            <p:fltVal val="1"/>
                                          </p:val>
                                        </p:tav>
                                      </p:tavLst>
                                    </p:anim>
                                    <p:anim to="" calcmode="lin" valueType="num">
                                      <p:cBhvr>
                                        <p:cTn id="35" dur="500" fill="hold">
                                          <p:stCondLst>
                                            <p:cond delay="0"/>
                                          </p:stCondLst>
                                        </p:cTn>
                                        <p:tgtEl>
                                          <p:spTgt spid="57"/>
                                        </p:tgtEl>
                                        <p:attrNameLst>
                                          <p:attrName>ppt_w</p:attrName>
                                        </p:attrNameLst>
                                      </p:cBhvr>
                                      <p:tavLst>
                                        <p:tav tm="0">
                                          <p:val>
                                            <p:strVal val="#ppt_w*2"/>
                                          </p:val>
                                        </p:tav>
                                        <p:tav tm="100000">
                                          <p:val>
                                            <p:strVal val="#ppt_w"/>
                                          </p:val>
                                        </p:tav>
                                      </p:tavLst>
                                    </p:anim>
                                    <p:anim to="" calcmode="lin" valueType="num">
                                      <p:cBhvr>
                                        <p:cTn id="36" dur="500" fill="hold">
                                          <p:stCondLst>
                                            <p:cond delay="0"/>
                                          </p:stCondLst>
                                        </p:cTn>
                                        <p:tgtEl>
                                          <p:spTgt spid="57"/>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to="" calcmode="lin" valueType="num">
                                      <p:cBhvr>
                                        <p:cTn id="39" dur="500" fill="hold">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0" dur="500" fill="hold">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1" dur="500" fill="hold">
                                          <p:stCondLst>
                                            <p:cond delay="0"/>
                                          </p:stCondLst>
                                        </p:cTn>
                                        <p:tgtEl>
                                          <p:spTgt spid="9"/>
                                        </p:tgtEl>
                                        <p:attrNameLst>
                                          <p:attrName>style.opacity</p:attrName>
                                        </p:attrNameLst>
                                      </p:cBhvr>
                                      <p:tavLst>
                                        <p:tav tm="0">
                                          <p:val>
                                            <p:fltVal val="0"/>
                                          </p:val>
                                        </p:tav>
                                        <p:tav tm="100000">
                                          <p:val>
                                            <p:fltVal val="1"/>
                                          </p:val>
                                        </p:tav>
                                      </p:tavLst>
                                    </p:anim>
                                    <p:anim to="" calcmode="lin" valueType="num">
                                      <p:cBhvr>
                                        <p:cTn id="42"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43"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to="" calcmode="lin" valueType="num">
                                      <p:cBhvr>
                                        <p:cTn id="46"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7"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8" dur="500" fill="hold">
                                          <p:stCondLst>
                                            <p:cond delay="0"/>
                                          </p:stCondLst>
                                        </p:cTn>
                                        <p:tgtEl>
                                          <p:spTgt spid="10"/>
                                        </p:tgtEl>
                                        <p:attrNameLst>
                                          <p:attrName>style.opacity</p:attrName>
                                        </p:attrNameLst>
                                      </p:cBhvr>
                                      <p:tavLst>
                                        <p:tav tm="0">
                                          <p:val>
                                            <p:fltVal val="0"/>
                                          </p:val>
                                        </p:tav>
                                        <p:tav tm="100000">
                                          <p:val>
                                            <p:fltVal val="1"/>
                                          </p:val>
                                        </p:tav>
                                      </p:tavLst>
                                    </p:anim>
                                    <p:anim to="" calcmode="lin" valueType="num">
                                      <p:cBhvr>
                                        <p:cTn id="49"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50"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51" presetID="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to="" calcmode="lin" valueType="num">
                                      <p:cBhvr>
                                        <p:cTn id="53" dur="500" fill="hold">
                                          <p:stCondLst>
                                            <p:cond delay="0"/>
                                          </p:stCondLst>
                                        </p:cTn>
                                        <p:tgtEl>
                                          <p:spTgt spid="2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4" dur="500" fill="hold">
                                          <p:stCondLst>
                                            <p:cond delay="0"/>
                                          </p:stCondLst>
                                        </p:cTn>
                                        <p:tgtEl>
                                          <p:spTgt spid="29"/>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5" dur="500" fill="hold">
                                          <p:stCondLst>
                                            <p:cond delay="0"/>
                                          </p:stCondLst>
                                        </p:cTn>
                                        <p:tgtEl>
                                          <p:spTgt spid="29"/>
                                        </p:tgtEl>
                                        <p:attrNameLst>
                                          <p:attrName>style.opacity</p:attrName>
                                        </p:attrNameLst>
                                      </p:cBhvr>
                                      <p:tavLst>
                                        <p:tav tm="0">
                                          <p:val>
                                            <p:fltVal val="0"/>
                                          </p:val>
                                        </p:tav>
                                        <p:tav tm="100000">
                                          <p:val>
                                            <p:fltVal val="1"/>
                                          </p:val>
                                        </p:tav>
                                      </p:tavLst>
                                    </p:anim>
                                    <p:anim to="" calcmode="lin" valueType="num">
                                      <p:cBhvr>
                                        <p:cTn id="56" dur="500" fill="hold">
                                          <p:stCondLst>
                                            <p:cond delay="0"/>
                                          </p:stCondLst>
                                        </p:cTn>
                                        <p:tgtEl>
                                          <p:spTgt spid="29"/>
                                        </p:tgtEl>
                                        <p:attrNameLst>
                                          <p:attrName>ppt_w</p:attrName>
                                        </p:attrNameLst>
                                      </p:cBhvr>
                                      <p:tavLst>
                                        <p:tav tm="0">
                                          <p:val>
                                            <p:strVal val="#ppt_w*2"/>
                                          </p:val>
                                        </p:tav>
                                        <p:tav tm="100000">
                                          <p:val>
                                            <p:strVal val="#ppt_w"/>
                                          </p:val>
                                        </p:tav>
                                      </p:tavLst>
                                    </p:anim>
                                    <p:anim to="" calcmode="lin" valueType="num">
                                      <p:cBhvr>
                                        <p:cTn id="57" dur="500" fill="hold">
                                          <p:stCondLst>
                                            <p:cond delay="0"/>
                                          </p:stCondLst>
                                        </p:cTn>
                                        <p:tgtEl>
                                          <p:spTgt spid="29"/>
                                        </p:tgtEl>
                                        <p:attrNameLst>
                                          <p:attrName>ppt_h</p:attrName>
                                        </p:attrNameLst>
                                      </p:cBhvr>
                                      <p:tavLst>
                                        <p:tav tm="0">
                                          <p:val>
                                            <p:strVal val="#ppt_h*2"/>
                                          </p:val>
                                        </p:tav>
                                        <p:tav tm="100000">
                                          <p:val>
                                            <p:strVal val="#ppt_h"/>
                                          </p:val>
                                        </p:tav>
                                      </p:tavLst>
                                    </p:anim>
                                  </p:childTnLst>
                                </p:cTn>
                              </p:par>
                              <p:par>
                                <p:cTn id="58" presetID="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 to="" calcmode="lin" valueType="num">
                                      <p:cBhvr>
                                        <p:cTn id="60"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61"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62" dur="500" fill="hold">
                                          <p:stCondLst>
                                            <p:cond delay="0"/>
                                          </p:stCondLst>
                                        </p:cTn>
                                        <p:tgtEl>
                                          <p:spTgt spid="5"/>
                                        </p:tgtEl>
                                        <p:attrNameLst>
                                          <p:attrName>style.opacity</p:attrName>
                                        </p:attrNameLst>
                                      </p:cBhvr>
                                      <p:tavLst>
                                        <p:tav tm="0">
                                          <p:val>
                                            <p:fltVal val="0"/>
                                          </p:val>
                                        </p:tav>
                                        <p:tav tm="100000">
                                          <p:val>
                                            <p:fltVal val="1"/>
                                          </p:val>
                                        </p:tav>
                                      </p:tavLst>
                                    </p:anim>
                                    <p:anim to="" calcmode="lin" valueType="num">
                                      <p:cBhvr>
                                        <p:cTn id="63"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64" dur="500" fill="hold">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4" grpId="0"/>
      <p:bldP spid="57" grpId="0" animBg="1"/>
      <p:bldP spid="9" grpId="0"/>
      <p:bldP spid="10"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9" name="!!平滑4"/>
          <p:cNvSpPr/>
          <p:nvPr/>
        </p:nvSpPr>
        <p:spPr>
          <a:xfrm>
            <a:off x="4956857" y="4681302"/>
            <a:ext cx="7235143" cy="2176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图片1"/>
          <p:cNvSpPr/>
          <p:nvPr>
            <p:custDataLst>
              <p:tags r:id="rId3"/>
            </p:custDataLst>
          </p:nvPr>
        </p:nvSpPr>
        <p:spPr>
          <a:xfrm>
            <a:off x="1111885" y="1377950"/>
            <a:ext cx="2359660" cy="2352675"/>
          </a:xfrm>
          <a:prstGeom prst="roundRect">
            <a:avLst>
              <a:gd name="adj" fmla="val 1970"/>
            </a:avLst>
          </a:prstGeom>
          <a:blipFill dpi="0" rotWithShape="0">
            <a:blip r:embed="rId4"/>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4" name="图片2"/>
          <p:cNvSpPr/>
          <p:nvPr>
            <p:custDataLst>
              <p:tags r:id="rId5"/>
            </p:custDataLst>
          </p:nvPr>
        </p:nvSpPr>
        <p:spPr>
          <a:xfrm>
            <a:off x="1111885" y="3882390"/>
            <a:ext cx="2359660" cy="2352675"/>
          </a:xfrm>
          <a:prstGeom prst="roundRect">
            <a:avLst>
              <a:gd name="adj" fmla="val 1970"/>
            </a:avLst>
          </a:prstGeom>
          <a:blipFill dpi="0" rotWithShape="0">
            <a:blip r:embed="rId6"/>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5" name="图片3"/>
          <p:cNvSpPr/>
          <p:nvPr>
            <p:custDataLst>
              <p:tags r:id="rId7"/>
            </p:custDataLst>
          </p:nvPr>
        </p:nvSpPr>
        <p:spPr>
          <a:xfrm>
            <a:off x="3648075" y="3882390"/>
            <a:ext cx="2359660" cy="2352675"/>
          </a:xfrm>
          <a:prstGeom prst="roundRect">
            <a:avLst>
              <a:gd name="adj" fmla="val 1970"/>
            </a:avLst>
          </a:prstGeom>
          <a:blipFill dpi="0" rotWithShape="0">
            <a:blip r:embed="rId8"/>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6" name="标题"/>
          <p:cNvSpPr txBox="1"/>
          <p:nvPr>
            <p:custDataLst>
              <p:tags r:id="rId9"/>
            </p:custDataLst>
          </p:nvPr>
        </p:nvSpPr>
        <p:spPr>
          <a:xfrm>
            <a:off x="904240" y="427990"/>
            <a:ext cx="5814060" cy="522605"/>
          </a:xfrm>
          <a:prstGeom prst="rect">
            <a:avLst/>
          </a:prstGeom>
          <a:noFill/>
        </p:spPr>
        <p:txBody>
          <a:bodyPr wrap="square" rtlCol="0" anchor="ctr" anchorCtr="0">
            <a:noAutofit/>
          </a:bodyPr>
          <a:lstStyle/>
          <a:p>
            <a:pPr indent="0" algn="l" fontAlgn="auto"/>
            <a:r>
              <a:rPr lang="zh-CN" altLang="en-US" sz="3200" b="1">
                <a:solidFill>
                  <a:schemeClr val="accent1"/>
                </a:solidFill>
                <a:latin typeface="微软雅黑" panose="020B0503020204020204" pitchFamily="34" charset="-122"/>
                <a:ea typeface="微软雅黑" panose="020B0503020204020204" pitchFamily="34" charset="-122"/>
                <a:sym typeface="+mn-ea"/>
              </a:rPr>
              <a:t>电子商务的现状和趋势</a:t>
            </a:r>
            <a:endParaRPr lang="zh-CN" altLang="en-US" sz="32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8" name="内容"/>
          <p:cNvSpPr txBox="1"/>
          <p:nvPr>
            <p:custDataLst>
              <p:tags r:id="rId10"/>
            </p:custDataLst>
          </p:nvPr>
        </p:nvSpPr>
        <p:spPr>
          <a:xfrm>
            <a:off x="4015740" y="1471295"/>
            <a:ext cx="7038975" cy="2166620"/>
          </a:xfrm>
          <a:prstGeom prst="rect">
            <a:avLst/>
          </a:prstGeom>
          <a:noFill/>
        </p:spPr>
        <p:txBody>
          <a:bodyPr wrap="square">
            <a:normAutofit/>
          </a:bodyPr>
          <a:lstStyle/>
          <a:p>
            <a:pPr algn="l">
              <a:lnSpc>
                <a:spcPct val="150000"/>
              </a:lnSpc>
              <a:spcBef>
                <a:spcPts val="300"/>
              </a:spcBef>
              <a:spcAft>
                <a:spcPts val="300"/>
              </a:spcAft>
              <a:buClrTx/>
              <a:buSzTx/>
              <a:buNone/>
            </a:pPr>
            <a:r>
              <a:rPr lang="zh-CN" altLang="en-US" sz="1200">
                <a:latin typeface="微软雅黑" panose="020B0503020204020204" pitchFamily="34" charset="-122"/>
                <a:ea typeface="微软雅黑" panose="020B0503020204020204" pitchFamily="34" charset="-122"/>
                <a:cs typeface="阿里巴巴普惠体 2.0 55 Regular" panose="00020600040101010101" charset="-122"/>
                <a:sym typeface="+mn-ea"/>
              </a:rPr>
              <a:t>跨境电商的全面发展和普及，打破了传统经济全球化路上的种种限制，成为发展世界经济的新引擎。当前，跨境电商行业也在不断发展壮大，预计未来几年，全球跨境电商交易额将高速增长。</a:t>
            </a:r>
            <a:endParaRPr lang="zh-CN" altLang="en-US" sz="1200" b="0" i="0" dirty="0">
              <a:latin typeface="微软雅黑" panose="020B0503020204020204" pitchFamily="34" charset="-122"/>
              <a:ea typeface="微软雅黑" panose="020B0503020204020204" pitchFamily="34" charset="-122"/>
              <a:cs typeface="阿里巴巴普惠体 2.0 55 Regular" panose="00020600040101010101" charset="-122"/>
            </a:endParaRPr>
          </a:p>
        </p:txBody>
      </p:sp>
      <p:cxnSp>
        <p:nvCxnSpPr>
          <p:cNvPr id="17" name="!!平滑1"/>
          <p:cNvCxnSpPr/>
          <p:nvPr>
            <p:custDataLst>
              <p:tags r:id="rId11"/>
            </p:custDataLst>
          </p:nvPr>
        </p:nvCxnSpPr>
        <p:spPr>
          <a:xfrm>
            <a:off x="965200" y="1092900"/>
            <a:ext cx="4378325" cy="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strVal val="4/3*#ppt_w"/>
                                          </p:val>
                                        </p:tav>
                                        <p:tav tm="100000">
                                          <p:val>
                                            <p:strVal val="#ppt_w"/>
                                          </p:val>
                                        </p:tav>
                                      </p:tavLst>
                                    </p:anim>
                                    <p:anim calcmode="lin" valueType="num">
                                      <p:cBhvr>
                                        <p:cTn id="20" dur="500" fill="hold"/>
                                        <p:tgtEl>
                                          <p:spTgt spid="13"/>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4/3*#ppt_w"/>
                                          </p:val>
                                        </p:tav>
                                        <p:tav tm="100000">
                                          <p:val>
                                            <p:strVal val="#ppt_w"/>
                                          </p:val>
                                        </p:tav>
                                      </p:tavLst>
                                    </p:anim>
                                    <p:anim calcmode="lin" valueType="num">
                                      <p:cBhvr>
                                        <p:cTn id="24" dur="500" fill="hold"/>
                                        <p:tgtEl>
                                          <p:spTgt spid="14"/>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strVal val="4/3*#ppt_w"/>
                                          </p:val>
                                        </p:tav>
                                        <p:tav tm="100000">
                                          <p:val>
                                            <p:strVal val="#ppt_w"/>
                                          </p:val>
                                        </p:tav>
                                      </p:tavLst>
                                    </p:anim>
                                    <p:anim calcmode="lin" valueType="num">
                                      <p:cBhvr>
                                        <p:cTn id="28" dur="500" fill="hold"/>
                                        <p:tgtEl>
                                          <p:spTgt spid="15"/>
                                        </p:tgtEl>
                                        <p:attrNameLst>
                                          <p:attrName>ppt_h</p:attrName>
                                        </p:attrNameLst>
                                      </p:cBhvr>
                                      <p:tavLst>
                                        <p:tav tm="0">
                                          <p:val>
                                            <p:strVal val="4/3*#ppt_h"/>
                                          </p:val>
                                        </p:tav>
                                        <p:tav tm="100000">
                                          <p:val>
                                            <p:strVal val="#ppt_h"/>
                                          </p:val>
                                        </p:tav>
                                      </p:tavLst>
                                    </p:anim>
                                  </p:childTnLst>
                                </p:cTn>
                              </p:par>
                              <p:par>
                                <p:cTn id="29" presetID="0" presetClass="entr" presetSubtype="0" fill="hold" grpId="0" nodeType="withEffect">
                                  <p:stCondLst>
                                    <p:cond delay="0"/>
                                  </p:stCondLst>
                                  <p:iterate type="lt">
                                    <p:tmPct val="10000"/>
                                  </p:iterate>
                                  <p:childTnLst>
                                    <p:set>
                                      <p:cBhvr>
                                        <p:cTn id="30" dur="1" fill="hold">
                                          <p:stCondLst>
                                            <p:cond delay="0"/>
                                          </p:stCondLst>
                                        </p:cTn>
                                        <p:tgtEl>
                                          <p:spTgt spid="16"/>
                                        </p:tgtEl>
                                        <p:attrNameLst>
                                          <p:attrName>style.visibility</p:attrName>
                                        </p:attrNameLst>
                                      </p:cBhvr>
                                      <p:to>
                                        <p:strVal val="visible"/>
                                      </p:to>
                                    </p:set>
                                    <p:anim to="" calcmode="lin" valueType="num">
                                      <p:cBhvr>
                                        <p:cTn id="31" dur="1" fill="hold">
                                          <p:stCondLst>
                                            <p:cond delay="0"/>
                                          </p:stCondLst>
                                        </p:cTn>
                                        <p:tgtEl>
                                          <p:spTgt spid="16"/>
                                        </p:tgtEl>
                                        <p:attrNameLst>
                                          <p:attrName>ppt_x</p:attrName>
                                        </p:attrNameLst>
                                      </p:cBhvr>
                                      <p:tavLst>
                                        <p:tav tm="0">
                                          <p:val>
                                            <p:strVal val="#ppt_x"/>
                                          </p:val>
                                        </p:tav>
                                        <p:tav tm="100000">
                                          <p:val>
                                            <p:strVal val="#ppt_x+0.15*sin(rand(0-360)+0)+2"/>
                                          </p:val>
                                        </p:tav>
                                      </p:tavLst>
                                    </p:anim>
                                    <p:anim to="" calcmode="lin" valueType="num">
                                      <p:cBhvr>
                                        <p:cTn id="32" dur="1" fill="hold">
                                          <p:stCondLst>
                                            <p:cond delay="0"/>
                                          </p:stCondLst>
                                        </p:cTn>
                                        <p:tgtEl>
                                          <p:spTgt spid="16"/>
                                        </p:tgtEl>
                                        <p:attrNameLst>
                                          <p:attrName>ppt_y</p:attrName>
                                        </p:attrNameLst>
                                      </p:cBhvr>
                                      <p:tavLst>
                                        <p:tav tm="0">
                                          <p:val>
                                            <p:strVal val="#ppt_y"/>
                                          </p:val>
                                        </p:tav>
                                        <p:tav tm="100000">
                                          <p:val>
                                            <p:strVal val="#ppt_y+0.15*sin(rand(0-360)+0)+2"/>
                                          </p:val>
                                        </p:tav>
                                      </p:tavLst>
                                    </p:anim>
                                    <p:anim to="" calcmode="lin" valueType="num">
                                      <p:cBhvr>
                                        <p:cTn id="33" dur="998" fill="hold">
                                          <p:stCondLst>
                                            <p:cond delay="2"/>
                                          </p:stCondLst>
                                        </p:cTn>
                                        <p:tgtEl>
                                          <p:spTgt spid="16"/>
                                        </p:tgtEl>
                                        <p:attrNameLst>
                                          <p:attrName>style.opacity</p:attrName>
                                        </p:attrNameLst>
                                      </p:cBhvr>
                                      <p:tavLst>
                                        <p:tav tm="0">
                                          <p:val>
                                            <p:fltVal val="0"/>
                                          </p:val>
                                        </p:tav>
                                        <p:tav tm="100000">
                                          <p:val>
                                            <p:fltVal val="1"/>
                                          </p:val>
                                        </p:tav>
                                      </p:tavLst>
                                    </p:anim>
                                    <p:animScale>
                                      <p:cBhvr>
                                        <p:cTn id="34" dur="998" fill="hold">
                                          <p:stCondLst>
                                            <p:cond delay="2"/>
                                          </p:stCondLst>
                                        </p:cTn>
                                        <p:tgtEl>
                                          <p:spTgt spid="16"/>
                                        </p:tgtEl>
                                      </p:cBhvr>
                                      <p:from x="500000" y="500000"/>
                                      <p:to x="100000" y="100000"/>
                                    </p:animScale>
                                    <p:anim to="" calcmode="lin" valueType="num">
                                      <p:cBhvr>
                                        <p:cTn id="35" dur="714" fill="hold">
                                          <p:stCondLst>
                                            <p:cond delay="286"/>
                                          </p:stCondLst>
                                        </p:cTn>
                                        <p:tgtEl>
                                          <p:spTgt spid="16"/>
                                        </p:tgtEl>
                                        <p:attrNameLst>
                                          <p:attrName>ppt_y</p:attrName>
                                        </p:attrNameLst>
                                      </p:cBhvr>
                                      <p:tavLst>
                                        <p:tav tm="0">
                                          <p:val>
                                            <p:strVal val="ppt_y-2"/>
                                          </p:val>
                                        </p:tav>
                                        <p:tav tm="100000">
                                          <p:val>
                                            <p:strVal val="#ppt_y"/>
                                          </p:val>
                                        </p:tav>
                                      </p:tavLst>
                                    </p:anim>
                                    <p:anim to="" calcmode="lin" valueType="num">
                                      <p:cBhvr>
                                        <p:cTn id="36" dur="714" fill="hold">
                                          <p:stCondLst>
                                            <p:cond delay="286"/>
                                          </p:stCondLst>
                                        </p:cTn>
                                        <p:tgtEl>
                                          <p:spTgt spid="16"/>
                                        </p:tgtEl>
                                        <p:attrNameLst>
                                          <p:attrName>ppt_x</p:attrName>
                                        </p:attrNameLst>
                                      </p:cBhvr>
                                      <p:tavLst>
                                        <p:tav tm="0">
                                          <p:val>
                                            <p:strVal val="ppt_x-2"/>
                                          </p:val>
                                        </p:tav>
                                        <p:tav tm="100000">
                                          <p:val>
                                            <p:strVal val="#ppt_x"/>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strVal val="4/3*#ppt_w"/>
                                          </p:val>
                                        </p:tav>
                                        <p:tav tm="100000">
                                          <p:val>
                                            <p:strVal val="#ppt_w"/>
                                          </p:val>
                                        </p:tav>
                                      </p:tavLst>
                                    </p:anim>
                                    <p:anim calcmode="lin" valueType="num">
                                      <p:cBhvr>
                                        <p:cTn id="40" dur="500" fill="hold"/>
                                        <p:tgtEl>
                                          <p:spTgt spid="18"/>
                                        </p:tgtEl>
                                        <p:attrNameLst>
                                          <p:attrName>ppt_h</p:attrName>
                                        </p:attrNameLst>
                                      </p:cBhvr>
                                      <p:tavLst>
                                        <p:tav tm="0">
                                          <p:val>
                                            <p:strVal val="4/3*#ppt_h"/>
                                          </p:val>
                                        </p:tav>
                                        <p:tav tm="100000">
                                          <p:val>
                                            <p:strVal val="#ppt_h"/>
                                          </p:val>
                                        </p:tav>
                                      </p:tavLst>
                                    </p:anim>
                                  </p:childTnLst>
                                </p:cTn>
                              </p:par>
                              <p:par>
                                <p:cTn id="41" presetID="23" presetClass="entr" presetSubtype="28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strVal val="4/3*#ppt_w"/>
                                          </p:val>
                                        </p:tav>
                                        <p:tav tm="100000">
                                          <p:val>
                                            <p:strVal val="#ppt_w"/>
                                          </p:val>
                                        </p:tav>
                                      </p:tavLst>
                                    </p:anim>
                                    <p:anim calcmode="lin" valueType="num">
                                      <p:cBhvr>
                                        <p:cTn id="44" dur="500" fill="hold"/>
                                        <p:tgtEl>
                                          <p:spTgt spid="1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13" grpId="0" animBg="1"/>
      <p:bldP spid="14" grpId="0" animBg="1"/>
      <p:bldP spid="15" grpId="0" animBg="1"/>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lang="en-US" sz="4400" b="1">
                <a:solidFill>
                  <a:schemeClr val="accent1"/>
                </a:solidFill>
                <a:latin typeface="微软雅黑" panose="020B0503020204020204" pitchFamily="34" charset="-122"/>
                <a:ea typeface="微软雅黑" panose="020B0503020204020204" pitchFamily="34" charset="-122"/>
              </a:rPr>
              <a:t>business</a:t>
            </a:r>
            <a:r>
              <a:rPr lang="zh-CN" altLang="en-US" sz="4400" b="1">
                <a:solidFill>
                  <a:schemeClr val="accent1"/>
                </a:solidFill>
                <a:latin typeface="微软雅黑" panose="020B0503020204020204" pitchFamily="34" charset="-122"/>
                <a:ea typeface="微软雅黑" panose="020B0503020204020204" pitchFamily="34" charset="-122"/>
              </a:rPr>
              <a:t>的战略与技术</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Strategy and Technology of 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06</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30"/>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30"/>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30"/>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to="" calcmode="lin" valueType="num">
                                      <p:cBhvr>
                                        <p:cTn id="14"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4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4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to="" calcmode="lin" valueType="num">
                                      <p:cBhvr>
                                        <p:cTn id="21"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43"/>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43"/>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3"/>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 to="" calcmode="lin" valueType="num">
                                      <p:cBhvr>
                                        <p:cTn id="28"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6"/>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6"/>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6"/>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to="" calcmode="lin" valueType="num">
                                      <p:cBhvr>
                                        <p:cTn id="35"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4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4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47"/>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2"/>
                                        </p:tgtEl>
                                        <p:attrNameLst>
                                          <p:attrName>style.visibility</p:attrName>
                                        </p:attrNameLst>
                                      </p:cBhvr>
                                      <p:to>
                                        <p:strVal val="visible"/>
                                      </p:to>
                                    </p:set>
                                    <p:animEffect transition="in" filter="fade">
                                      <p:cBhvr>
                                        <p:cTn id="42" dur="300"/>
                                        <p:tgtEl>
                                          <p:spTgt spid="2"/>
                                        </p:tgtEl>
                                      </p:cBhvr>
                                    </p:animEffect>
                                    <p:anim to="" calcmode="lin" valueType="num">
                                      <p:cBhvr>
                                        <p:cTn id="43"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2"/>
                                        </p:tgtEl>
                                      </p:cBhvr>
                                      <p:from x="100000" y="100000"/>
                                      <p:to x="250000" y="250000"/>
                                    </p:animScale>
                                    <p:animScale>
                                      <p:cBhvr>
                                        <p:cTn id="46" dur="150" accel="50000" fill="remove">
                                          <p:stCondLst>
                                            <p:cond delay="150"/>
                                          </p:stCondLst>
                                        </p:cTn>
                                        <p:tgtEl>
                                          <p:spTgt spid="2"/>
                                        </p:tgtEl>
                                      </p:cBhvr>
                                      <p:from x="100000" y="100000"/>
                                      <p:to x="150000" y="150000"/>
                                    </p:animScale>
                                    <p:anim to="" calcmode="lin" valueType="num">
                                      <p:cBhvr>
                                        <p:cTn id="47"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49" presetID="10" presetClass="entr" presetSubtype="0" fill="hold" grpId="0" nodeType="withEffect">
                                  <p:stCondLst>
                                    <p:cond delay="0"/>
                                  </p:stCondLst>
                                  <p:iterate type="lt">
                                    <p:tmPct val="10000"/>
                                  </p:iterate>
                                  <p:childTnLst>
                                    <p:set>
                                      <p:cBhvr>
                                        <p:cTn id="50" dur="1" fill="hold">
                                          <p:stCondLst>
                                            <p:cond delay="0"/>
                                          </p:stCondLst>
                                        </p:cTn>
                                        <p:tgtEl>
                                          <p:spTgt spid="5"/>
                                        </p:tgtEl>
                                        <p:attrNameLst>
                                          <p:attrName>style.visibility</p:attrName>
                                        </p:attrNameLst>
                                      </p:cBhvr>
                                      <p:to>
                                        <p:strVal val="visible"/>
                                      </p:to>
                                    </p:set>
                                    <p:animEffect transition="in" filter="fade">
                                      <p:cBhvr>
                                        <p:cTn id="51" dur="300"/>
                                        <p:tgtEl>
                                          <p:spTgt spid="5"/>
                                        </p:tgtEl>
                                      </p:cBhvr>
                                    </p:animEffect>
                                    <p:anim to="" calcmode="lin" valueType="num">
                                      <p:cBhvr>
                                        <p:cTn id="52"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53"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54" dur="100" accel="50000" fill="remove">
                                          <p:stCondLst>
                                            <p:cond delay="50"/>
                                          </p:stCondLst>
                                        </p:cTn>
                                        <p:tgtEl>
                                          <p:spTgt spid="5"/>
                                        </p:tgtEl>
                                      </p:cBhvr>
                                      <p:from x="100000" y="100000"/>
                                      <p:to x="250000" y="250000"/>
                                    </p:animScale>
                                    <p:animScale>
                                      <p:cBhvr>
                                        <p:cTn id="55" dur="150" accel="50000" fill="remove">
                                          <p:stCondLst>
                                            <p:cond delay="150"/>
                                          </p:stCondLst>
                                        </p:cTn>
                                        <p:tgtEl>
                                          <p:spTgt spid="5"/>
                                        </p:tgtEl>
                                      </p:cBhvr>
                                      <p:from x="100000" y="100000"/>
                                      <p:to x="150000" y="150000"/>
                                    </p:animScale>
                                    <p:anim to="" calcmode="lin" valueType="num">
                                      <p:cBhvr>
                                        <p:cTn id="56"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57"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58" presetID="10" presetClass="entr" presetSubtype="0" fill="hold" grpId="0" nodeType="withEffect">
                                  <p:stCondLst>
                                    <p:cond delay="0"/>
                                  </p:stCondLst>
                                  <p:iterate type="lt">
                                    <p:tmPct val="10000"/>
                                  </p:iterate>
                                  <p:childTnLst>
                                    <p:set>
                                      <p:cBhvr>
                                        <p:cTn id="59" dur="1" fill="hold">
                                          <p:stCondLst>
                                            <p:cond delay="0"/>
                                          </p:stCondLst>
                                        </p:cTn>
                                        <p:tgtEl>
                                          <p:spTgt spid="3"/>
                                        </p:tgtEl>
                                        <p:attrNameLst>
                                          <p:attrName>style.visibility</p:attrName>
                                        </p:attrNameLst>
                                      </p:cBhvr>
                                      <p:to>
                                        <p:strVal val="visible"/>
                                      </p:to>
                                    </p:set>
                                    <p:animEffect transition="in" filter="fade">
                                      <p:cBhvr>
                                        <p:cTn id="60" dur="300"/>
                                        <p:tgtEl>
                                          <p:spTgt spid="3"/>
                                        </p:tgtEl>
                                      </p:cBhvr>
                                    </p:animEffect>
                                    <p:anim to="" calcmode="lin" valueType="num">
                                      <p:cBhvr>
                                        <p:cTn id="61"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62"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63" dur="100" accel="50000" fill="remove">
                                          <p:stCondLst>
                                            <p:cond delay="50"/>
                                          </p:stCondLst>
                                        </p:cTn>
                                        <p:tgtEl>
                                          <p:spTgt spid="3"/>
                                        </p:tgtEl>
                                      </p:cBhvr>
                                      <p:from x="100000" y="100000"/>
                                      <p:to x="250000" y="250000"/>
                                    </p:animScale>
                                    <p:animScale>
                                      <p:cBhvr>
                                        <p:cTn id="64" dur="150" accel="50000" fill="remove">
                                          <p:stCondLst>
                                            <p:cond delay="150"/>
                                          </p:stCondLst>
                                        </p:cTn>
                                        <p:tgtEl>
                                          <p:spTgt spid="3"/>
                                        </p:tgtEl>
                                      </p:cBhvr>
                                      <p:from x="100000" y="100000"/>
                                      <p:to x="150000" y="150000"/>
                                    </p:animScale>
                                    <p:anim to="" calcmode="lin" valueType="num">
                                      <p:cBhvr>
                                        <p:cTn id="65"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66"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平滑1"/>
          <p:cNvSpPr/>
          <p:nvPr>
            <p:custDataLst>
              <p:tags r:id="rId1"/>
            </p:custDataLst>
          </p:nvPr>
        </p:nvSpPr>
        <p:spPr>
          <a:xfrm flipH="1">
            <a:off x="10638544" y="5281049"/>
            <a:ext cx="1576951" cy="157695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sp>
        <p:nvSpPr>
          <p:cNvPr id="2" name="!!平滑2"/>
          <p:cNvSpPr/>
          <p:nvPr>
            <p:custDataLst>
              <p:tags r:id="rId2"/>
            </p:custDataLst>
          </p:nvPr>
        </p:nvSpPr>
        <p:spPr>
          <a:xfrm rot="10800000">
            <a:off x="10638544" y="-246"/>
            <a:ext cx="1576951" cy="157695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grpSp>
        <p:nvGrpSpPr>
          <p:cNvPr id="3" name="目录1"/>
          <p:cNvGrpSpPr/>
          <p:nvPr/>
        </p:nvGrpSpPr>
        <p:grpSpPr>
          <a:xfrm>
            <a:off x="721360" y="576580"/>
            <a:ext cx="9423490" cy="645160"/>
            <a:chOff x="721360" y="576580"/>
            <a:chExt cx="9423490" cy="645160"/>
          </a:xfrm>
        </p:grpSpPr>
        <p:sp>
          <p:nvSpPr>
            <p:cNvPr id="6" name="目录"/>
            <p:cNvSpPr txBox="1"/>
            <p:nvPr>
              <p:custDataLst>
                <p:tags r:id="rId3"/>
              </p:custDataLst>
            </p:nvPr>
          </p:nvSpPr>
          <p:spPr>
            <a:xfrm>
              <a:off x="1151254" y="576580"/>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Introduction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19" name="空心弧 18"/>
            <p:cNvSpPr/>
            <p:nvPr>
              <p:custDataLst>
                <p:tags r:id="rId4"/>
              </p:custDataLst>
            </p:nvPr>
          </p:nvSpPr>
          <p:spPr>
            <a:xfrm>
              <a:off x="721360" y="74199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4" name="目录2"/>
          <p:cNvGrpSpPr/>
          <p:nvPr/>
        </p:nvGrpSpPr>
        <p:grpSpPr>
          <a:xfrm>
            <a:off x="721360" y="1450975"/>
            <a:ext cx="9423490" cy="645160"/>
            <a:chOff x="721360" y="1450975"/>
            <a:chExt cx="9423490" cy="645160"/>
          </a:xfrm>
        </p:grpSpPr>
        <p:sp>
          <p:nvSpPr>
            <p:cNvPr id="9" name="目录"/>
            <p:cNvSpPr txBox="1"/>
            <p:nvPr>
              <p:custDataLst>
                <p:tags r:id="rId5"/>
              </p:custDataLst>
            </p:nvPr>
          </p:nvSpPr>
          <p:spPr>
            <a:xfrm>
              <a:off x="1151890" y="1450975"/>
              <a:ext cx="8992960" cy="645160"/>
            </a:xfrm>
            <a:prstGeom prst="rect">
              <a:avLst/>
            </a:prstGeom>
            <a:noFill/>
          </p:spPr>
          <p:txBody>
            <a:bodyPr wrap="square" rtlCol="0" anchor="ctr" anchorCtr="0">
              <a:normAutofit/>
            </a:bodyPr>
            <a:lstStyle/>
            <a:p>
              <a:r>
                <a:rPr lang="en-US" altLang="zh-CN"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business</a:t>
              </a:r>
              <a:r>
                <a:rPr lang="zh-CN" altLang="en-US"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历史与演变</a:t>
              </a:r>
              <a:endParaRPr lang="zh-CN" altLang="en-US" sz="2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36" name="空心弧 35"/>
            <p:cNvSpPr/>
            <p:nvPr>
              <p:custDataLst>
                <p:tags r:id="rId6"/>
              </p:custDataLst>
            </p:nvPr>
          </p:nvSpPr>
          <p:spPr>
            <a:xfrm>
              <a:off x="721360" y="161702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7" name="目录3"/>
          <p:cNvGrpSpPr/>
          <p:nvPr/>
        </p:nvGrpSpPr>
        <p:grpSpPr>
          <a:xfrm>
            <a:off x="721360" y="2350770"/>
            <a:ext cx="9424126" cy="645160"/>
            <a:chOff x="721360" y="2350770"/>
            <a:chExt cx="9424126" cy="645160"/>
          </a:xfrm>
        </p:grpSpPr>
        <p:sp>
          <p:nvSpPr>
            <p:cNvPr id="11" name="目录"/>
            <p:cNvSpPr txBox="1"/>
            <p:nvPr>
              <p:custDataLst>
                <p:tags r:id="rId7"/>
              </p:custDataLst>
            </p:nvPr>
          </p:nvSpPr>
          <p:spPr>
            <a:xfrm>
              <a:off x="1151890" y="2350770"/>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Advantages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1" name="空心弧 40"/>
            <p:cNvSpPr/>
            <p:nvPr>
              <p:custDataLst>
                <p:tags r:id="rId8"/>
              </p:custDataLst>
            </p:nvPr>
          </p:nvSpPr>
          <p:spPr>
            <a:xfrm>
              <a:off x="721360" y="2516823"/>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8" name="目录4"/>
          <p:cNvGrpSpPr/>
          <p:nvPr/>
        </p:nvGrpSpPr>
        <p:grpSpPr>
          <a:xfrm>
            <a:off x="721360" y="3267075"/>
            <a:ext cx="9424125" cy="645160"/>
            <a:chOff x="721360" y="3267075"/>
            <a:chExt cx="9424125" cy="645160"/>
          </a:xfrm>
        </p:grpSpPr>
        <p:sp>
          <p:nvSpPr>
            <p:cNvPr id="13" name="目录"/>
            <p:cNvSpPr txBox="1"/>
            <p:nvPr>
              <p:custDataLst>
                <p:tags r:id="rId9"/>
              </p:custDataLst>
            </p:nvPr>
          </p:nvSpPr>
          <p:spPr>
            <a:xfrm>
              <a:off x="1151889" y="3267075"/>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The challenge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2" name="空心弧 41"/>
            <p:cNvSpPr/>
            <p:nvPr>
              <p:custDataLst>
                <p:tags r:id="rId10"/>
              </p:custDataLst>
            </p:nvPr>
          </p:nvSpPr>
          <p:spPr>
            <a:xfrm>
              <a:off x="721360" y="343312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10" name="目录5"/>
          <p:cNvGrpSpPr/>
          <p:nvPr/>
        </p:nvGrpSpPr>
        <p:grpSpPr>
          <a:xfrm>
            <a:off x="721360" y="4226560"/>
            <a:ext cx="9423490" cy="645160"/>
            <a:chOff x="721360" y="4226560"/>
            <a:chExt cx="9423490" cy="645160"/>
          </a:xfrm>
        </p:grpSpPr>
        <p:sp>
          <p:nvSpPr>
            <p:cNvPr id="21" name="目录"/>
            <p:cNvSpPr txBox="1"/>
            <p:nvPr>
              <p:custDataLst>
                <p:tags r:id="rId11"/>
              </p:custDataLst>
            </p:nvPr>
          </p:nvSpPr>
          <p:spPr>
            <a:xfrm>
              <a:off x="1151889" y="4226560"/>
              <a:ext cx="8992961" cy="645160"/>
            </a:xfrm>
            <a:prstGeom prst="rect">
              <a:avLst/>
            </a:prstGeom>
            <a:noFill/>
          </p:spPr>
          <p:txBody>
            <a:bodyPr wrap="square" rtlCol="0" anchor="ctr" anchorCtr="0">
              <a:normAutofit/>
            </a:bodyPr>
            <a:lstStyle/>
            <a:p>
              <a:r>
                <a:rPr lang="en-US" altLang="zh-CN"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business</a:t>
              </a:r>
              <a:r>
                <a:rPr lang="zh-CN" altLang="en-US"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的应用领域</a:t>
              </a:r>
              <a:endParaRPr lang="zh-CN" altLang="en-US" sz="2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3" name="空心弧 42"/>
            <p:cNvSpPr/>
            <p:nvPr>
              <p:custDataLst>
                <p:tags r:id="rId12"/>
              </p:custDataLst>
            </p:nvPr>
          </p:nvSpPr>
          <p:spPr>
            <a:xfrm>
              <a:off x="721360" y="4392613"/>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12" name="目录6"/>
          <p:cNvGrpSpPr/>
          <p:nvPr/>
        </p:nvGrpSpPr>
        <p:grpSpPr>
          <a:xfrm>
            <a:off x="721360" y="5097780"/>
            <a:ext cx="9422855" cy="645160"/>
            <a:chOff x="721360" y="5097780"/>
            <a:chExt cx="9422855" cy="645160"/>
          </a:xfrm>
        </p:grpSpPr>
        <p:sp>
          <p:nvSpPr>
            <p:cNvPr id="23" name="目录"/>
            <p:cNvSpPr txBox="1"/>
            <p:nvPr>
              <p:custDataLst>
                <p:tags r:id="rId13"/>
              </p:custDataLst>
            </p:nvPr>
          </p:nvSpPr>
          <p:spPr>
            <a:xfrm>
              <a:off x="1151255" y="5097780"/>
              <a:ext cx="8992960" cy="645160"/>
            </a:xfrm>
            <a:prstGeom prst="rect">
              <a:avLst/>
            </a:prstGeom>
            <a:noFill/>
          </p:spPr>
          <p:txBody>
            <a:bodyPr wrap="square" rtlCol="0" anchor="ctr" anchorCtr="0">
              <a:normAutofit/>
            </a:bodyPr>
            <a:lstStyle/>
            <a:p>
              <a:r>
                <a:rPr lang="en-US" altLang="zh-CN" sz="2800" b="1">
                  <a:solidFill>
                    <a:schemeClr val="accent1"/>
                  </a:solidFill>
                  <a:latin typeface="微软雅黑" panose="020B0503020204020204" pitchFamily="34" charset="-122"/>
                  <a:ea typeface="微软雅黑" panose="020B0503020204020204" pitchFamily="34" charset="-122"/>
                  <a:cs typeface="+mn-ea"/>
                  <a:sym typeface="+mn-lt"/>
                </a:rPr>
                <a:t>business</a:t>
              </a:r>
              <a:r>
                <a:rPr lang="zh-CN" altLang="en-US" sz="2800" b="1">
                  <a:solidFill>
                    <a:schemeClr val="accent1"/>
                  </a:solidFill>
                  <a:latin typeface="微软雅黑" panose="020B0503020204020204" pitchFamily="34" charset="-122"/>
                  <a:ea typeface="微软雅黑" panose="020B0503020204020204" pitchFamily="34" charset="-122"/>
                  <a:cs typeface="+mn-ea"/>
                  <a:sym typeface="+mn-lt"/>
                </a:rPr>
                <a:t>的战略与技术</a:t>
              </a:r>
              <a:endParaRPr lang="zh-CN" altLang="en-US" sz="28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4" name="空心弧 43"/>
            <p:cNvSpPr/>
            <p:nvPr>
              <p:custDataLst>
                <p:tags r:id="rId14"/>
              </p:custDataLst>
            </p:nvPr>
          </p:nvSpPr>
          <p:spPr>
            <a:xfrm>
              <a:off x="721360" y="526319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sp>
        <p:nvSpPr>
          <p:cNvPr id="14" name="!!平滑3"/>
          <p:cNvSpPr/>
          <p:nvPr>
            <p:custDataLst>
              <p:tags r:id="rId15"/>
            </p:custDataLst>
          </p:nvPr>
        </p:nvSpPr>
        <p:spPr>
          <a:xfrm>
            <a:off x="-238125" y="2417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spTree>
    <p:custDataLst>
      <p:tags r:id="rId1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to="" calcmode="lin" valueType="num">
                                      <p:cBhvr>
                                        <p:cTn id="15"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to="" calcmode="lin" valueType="num">
                                      <p:cBhvr>
                                        <p:cTn id="19"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to="" calcmode="lin" valueType="num">
                                      <p:cBhvr>
                                        <p:cTn id="23"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500" fill="hold">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8" dur="500" fill="hold">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to="" calcmode="lin" valueType="num">
                                      <p:cBhvr>
                                        <p:cTn id="31"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2"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to="" calcmode="lin" valueType="num">
                                      <p:cBhvr>
                                        <p:cTn id="35"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to="" calcmode="lin" valueType="num">
                                      <p:cBhvr>
                                        <p:cTn id="39" dur="500" fill="hold">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0" dur="500" fill="hold">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 name="图片1"/>
          <p:cNvSpPr/>
          <p:nvPr>
            <p:custDataLst>
              <p:tags r:id="rId3"/>
            </p:custDataLst>
          </p:nvPr>
        </p:nvSpPr>
        <p:spPr>
          <a:xfrm>
            <a:off x="6442366" y="390766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dpi="0" rotWithShape="0">
            <a:blip r:embed="rId4"/>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9" name="图片2"/>
          <p:cNvSpPr/>
          <p:nvPr>
            <p:custDataLst>
              <p:tags r:id="rId5"/>
            </p:custDataLst>
          </p:nvPr>
        </p:nvSpPr>
        <p:spPr>
          <a:xfrm>
            <a:off x="9144000" y="1219419"/>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dpi="0" rotWithShape="0">
            <a:blip r:embed="rId6"/>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0" name="图片3"/>
          <p:cNvSpPr/>
          <p:nvPr>
            <p:custDataLst>
              <p:tags r:id="rId7"/>
            </p:custDataLst>
          </p:nvPr>
        </p:nvSpPr>
        <p:spPr>
          <a:xfrm>
            <a:off x="9144000" y="3907671"/>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dpi="0" rotWithShape="0">
            <a:blip r:embed="rId8"/>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1" name="标题"/>
          <p:cNvSpPr/>
          <p:nvPr>
            <p:custDataLst>
              <p:tags r:id="rId9"/>
            </p:custDataLst>
          </p:nvPr>
        </p:nvSpPr>
        <p:spPr>
          <a:xfrm>
            <a:off x="732155" y="2318986"/>
            <a:ext cx="5267113" cy="583565"/>
          </a:xfrm>
          <a:prstGeom prst="rect">
            <a:avLst/>
          </a:prstGeom>
        </p:spPr>
        <p:txBody>
          <a:bodyPr wrap="square" anchor="b" anchorCtr="0">
            <a:normAutofit/>
          </a:bodyPr>
          <a:lstStyle/>
          <a:p>
            <a:pPr algn="l">
              <a:buClrTx/>
              <a:buSzTx/>
              <a:buFontTx/>
            </a:pPr>
            <a:r>
              <a:rPr lang="zh-CN" altLang="en-US" sz="3200" b="1">
                <a:solidFill>
                  <a:schemeClr val="accent1"/>
                </a:solidFill>
                <a:latin typeface="微软雅黑" panose="020B0503020204020204" pitchFamily="34" charset="-122"/>
                <a:ea typeface="微软雅黑" panose="020B0503020204020204" pitchFamily="34" charset="-122"/>
                <a:cs typeface="Poppins" charset="0"/>
                <a:sym typeface="+mn-ea"/>
              </a:rPr>
              <a:t>电子商务与市场战略</a:t>
            </a:r>
            <a:endParaRPr lang="zh-CN" altLang="en-US" sz="3200" b="1" dirty="0">
              <a:solidFill>
                <a:schemeClr val="accent1"/>
              </a:solidFill>
              <a:latin typeface="微软雅黑" panose="020B0503020204020204" pitchFamily="34" charset="-122"/>
              <a:ea typeface="微软雅黑" panose="020B0503020204020204" pitchFamily="34" charset="-122"/>
              <a:cs typeface="Poppins" charset="0"/>
              <a:sym typeface="+mn-ea"/>
            </a:endParaRPr>
          </a:p>
        </p:txBody>
      </p:sp>
      <p:sp>
        <p:nvSpPr>
          <p:cNvPr id="13" name="!!平滑3"/>
          <p:cNvSpPr/>
          <p:nvPr>
            <p:custDataLst>
              <p:tags r:id="rId10"/>
            </p:custDataLst>
          </p:nvPr>
        </p:nvSpPr>
        <p:spPr>
          <a:xfrm flipV="1">
            <a:off x="882651" y="2025615"/>
            <a:ext cx="914400" cy="91440"/>
          </a:xfrm>
          <a:prstGeom prst="roundRect">
            <a:avLst>
              <a:gd name="adj" fmla="val 50000"/>
            </a:avLst>
          </a:prstGeom>
          <a:gradFill>
            <a:gsLst>
              <a:gs pos="0">
                <a:schemeClr val="accent1">
                  <a:lumMod val="91000"/>
                  <a:lumOff val="9000"/>
                </a:schemeClr>
              </a:gs>
              <a:gs pos="100000">
                <a:schemeClr val="accent1">
                  <a:lumMod val="40000"/>
                  <a:lumOff val="6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内容"/>
          <p:cNvSpPr txBox="1"/>
          <p:nvPr>
            <p:custDataLst>
              <p:tags r:id="rId11"/>
            </p:custDataLst>
          </p:nvPr>
        </p:nvSpPr>
        <p:spPr>
          <a:xfrm>
            <a:off x="732368" y="3053081"/>
            <a:ext cx="5267113" cy="3141980"/>
          </a:xfrm>
          <a:prstGeom prst="rect">
            <a:avLst/>
          </a:prstGeom>
          <a:noFill/>
        </p:spPr>
        <p:txBody>
          <a:bodyPr wrap="square" rtlCol="0">
            <a:normAutofit fontScale="92500"/>
          </a:bodyPr>
          <a:lstStyle/>
          <a:p>
            <a:pPr algn="just">
              <a:lnSpc>
                <a:spcPct val="150000"/>
              </a:lnSpc>
              <a:spcBef>
                <a:spcPts val="300"/>
              </a:spcBef>
              <a:spcAft>
                <a:spcPts val="300"/>
              </a:spcAft>
            </a:pP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电子商务是现代商业发展的重要趋势之一，与市场战略密切相关。以下是两个关于</a:t>
            </a:r>
            <a:r>
              <a:rPr lang="en-US" altLang="zh-CN" sz="1200">
                <a:latin typeface="微软雅黑" panose="020B0503020204020204" pitchFamily="34" charset="-122"/>
                <a:ea typeface="微软雅黑" panose="020B0503020204020204" pitchFamily="34" charset="-122"/>
                <a:cs typeface="思源黑体 CN Normal" panose="020B0400000000000000" charset="-122"/>
                <a:sym typeface="+mn-ea"/>
              </a:rPr>
              <a:t>《》</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的内容说明：
</a:t>
            </a:r>
            <a:r>
              <a:rPr lang="en-US" altLang="zh-CN" sz="1200" b="1">
                <a:latin typeface="微软雅黑" panose="020B0503020204020204" pitchFamily="34" charset="-122"/>
                <a:ea typeface="微软雅黑" panose="020B0503020204020204" pitchFamily="34" charset="-122"/>
                <a:cs typeface="思源黑体 CN Normal" panose="020B0400000000000000" charset="-122"/>
                <a:sym typeface="+mn-ea"/>
              </a:rPr>
              <a:t>1. </a:t>
            </a:r>
            <a:r>
              <a:rPr lang="zh-CN" altLang="en-US" sz="1200" b="1">
                <a:latin typeface="微软雅黑" panose="020B0503020204020204" pitchFamily="34" charset="-122"/>
                <a:ea typeface="微软雅黑" panose="020B0503020204020204" pitchFamily="34" charset="-122"/>
                <a:cs typeface="思源黑体 CN Normal" panose="020B0400000000000000" charset="-122"/>
                <a:sym typeface="+mn-ea"/>
              </a:rPr>
              <a:t>新兴技术对市场战略的影响：</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随着人工智能、大数据等新兴技术的不断发展，电子商务的市场战略将会受到影响。例如，基于大数据分析的精准营销模式能够准确预测消费者需求，帮助电商平台及品牌商定制更加精准的营销策略。因此，电子商务企业需要不断探索新技术的应用，从而掌握新的市场战略。
</a:t>
            </a:r>
            <a:r>
              <a:rPr lang="en-US" altLang="zh-CN" sz="1200" b="1">
                <a:latin typeface="微软雅黑" panose="020B0503020204020204" pitchFamily="34" charset="-122"/>
                <a:ea typeface="微软雅黑" panose="020B0503020204020204" pitchFamily="34" charset="-122"/>
                <a:cs typeface="思源黑体 CN Normal" panose="020B0400000000000000" charset="-122"/>
                <a:sym typeface="+mn-ea"/>
              </a:rPr>
              <a:t>2. </a:t>
            </a:r>
            <a:r>
              <a:rPr lang="zh-CN" altLang="en-US" sz="1200" b="1">
                <a:latin typeface="微软雅黑" panose="020B0503020204020204" pitchFamily="34" charset="-122"/>
                <a:ea typeface="微软雅黑" panose="020B0503020204020204" pitchFamily="34" charset="-122"/>
                <a:cs typeface="思源黑体 CN Normal" panose="020B0400000000000000" charset="-122"/>
                <a:sym typeface="+mn-ea"/>
              </a:rPr>
              <a:t>线上线下融合的市场战略：</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传统实体企业通过跨界电商、开发</a:t>
            </a:r>
            <a:r>
              <a:rPr lang="en-US" altLang="zh-CN" sz="1200">
                <a:latin typeface="微软雅黑" panose="020B0503020204020204" pitchFamily="34" charset="-122"/>
                <a:ea typeface="微软雅黑" panose="020B0503020204020204" pitchFamily="34" charset="-122"/>
                <a:cs typeface="思源黑体 CN Normal" panose="020B0400000000000000" charset="-122"/>
                <a:sym typeface="+mn-ea"/>
              </a:rPr>
              <a:t>APP</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等方式进行线上扩展，而纯电商企业则开始向线下城市店铺布局。这样的趋势表明，线上线下融合的市场战略已成为电子商务发展的新趋势。而成功的融合模式需要重视线上线下数据的整合，建立更加精细化的客户关系管理体系，提升用户体验。</a:t>
            </a:r>
            <a:endParaRPr lang="en-ID" sz="1200" dirty="0">
              <a:latin typeface="微软雅黑" panose="020B0503020204020204" pitchFamily="34" charset="-122"/>
              <a:ea typeface="微软雅黑" panose="020B0503020204020204" pitchFamily="34" charset="-122"/>
              <a:cs typeface="Muli" charset="0"/>
            </a:endParaRPr>
          </a:p>
        </p:txBody>
      </p:sp>
    </p:spTree>
    <p:custDataLst>
      <p:tags r:id="rId1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to="" calcmode="lin" valueType="num">
                                      <p:cBhvr>
                                        <p:cTn id="11"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to="" calcmode="lin" valueType="num">
                                      <p:cBhvr>
                                        <p:cTn id="15"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to="" calcmode="lin" valueType="num">
                                      <p:cBhvr>
                                        <p:cTn id="19" dur="500" fill="hold">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to="" calcmode="lin" valueType="num">
                                      <p:cBhvr>
                                        <p:cTn id="23"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to="" calcmode="lin" valueType="num">
                                      <p:cBhvr>
                                        <p:cTn id="32" dur="500" fill="hold">
                                          <p:stCondLst>
                                            <p:cond delay="0"/>
                                          </p:stCondLst>
                                        </p:cTn>
                                        <p:tgtEl>
                                          <p:spTgt spid="1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3" dur="500" fill="hold">
                                          <p:stCondLst>
                                            <p:cond delay="0"/>
                                          </p:stCondLst>
                                        </p:cTn>
                                        <p:tgtEl>
                                          <p:spTgt spid="13"/>
                                        </p:tgtEl>
                                        <p:attrNameLst>
                                          <p:attrName>ppt_y</p:attrName>
                                        </p:attrNameLst>
                                      </p:cBhvr>
                                      <p:tavLst>
                                        <p:tav tm="0" fmla="((floor(#ppt_y-0.5)+ceil(#ppt_y-0.5))*0.5+0.5)+(#ppt_y- ((floor(#ppt_y-0.5)+ceil(#ppt_y-0.5))*0.5+0.5))*$">
                                          <p:val>
                                            <p:fltVal val="0"/>
                                          </p:val>
                                        </p:tav>
                                        <p:tav tm="100000">
                                          <p:val>
                                            <p:fltVal val="1"/>
                                          </p:val>
                                        </p:tav>
                                      </p:tavLst>
                                    </p:anim>
                                  </p:childTnLst>
                                </p:cTn>
                              </p:par>
                              <p:par>
                                <p:cTn id="34" presetID="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to="" calcmode="lin" valueType="num">
                                      <p:cBhvr>
                                        <p:cTn id="36"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7"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9" grpId="0" animBg="1"/>
      <p:bldP spid="10" grpId="0" animBg="1"/>
      <p:bldP spid="11" grpId="0"/>
      <p:bldP spid="13"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36" name="矩形: 圆角 135"/>
          <p:cNvSpPr/>
          <p:nvPr>
            <p:custDataLst>
              <p:tags r:id="rId3"/>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5" name="内容"/>
          <p:cNvSpPr txBox="1"/>
          <p:nvPr>
            <p:custDataLst>
              <p:tags r:id="rId4"/>
            </p:custDataLst>
          </p:nvPr>
        </p:nvSpPr>
        <p:spPr>
          <a:xfrm>
            <a:off x="1199415" y="1772530"/>
            <a:ext cx="9888378" cy="3910818"/>
          </a:xfrm>
          <a:prstGeom prst="rect">
            <a:avLst/>
          </a:prstGeom>
          <a:noFill/>
        </p:spPr>
        <p:txBody>
          <a:bodyPr wrap="square" lIns="121856" tIns="60927" rIns="121856" bIns="60927">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13055" algn="l" defTabSz="914400" fontAlgn="base">
              <a:lnSpc>
                <a:spcPct val="150000"/>
              </a:lnSpc>
              <a:spcBef>
                <a:spcPts val="300"/>
              </a:spcBef>
              <a:spcAft>
                <a:spcPts val="300"/>
              </a:spcAft>
            </a:pPr>
            <a:r>
              <a:rPr lang="en-US" altLang="zh-CN" sz="1600" b="1" noProof="0">
                <a:ln>
                  <a:noFill/>
                </a:ln>
                <a:solidFill>
                  <a:schemeClr val="accent1"/>
                </a:solidFill>
                <a:uLnTx/>
                <a:uFillTx/>
                <a:latin typeface="微软雅黑" panose="020B0503020204020204" pitchFamily="34" charset="-122"/>
                <a:ea typeface="微软雅黑" panose="020B0503020204020204" pitchFamily="34" charset="-122"/>
                <a:cs typeface="+mn-ea"/>
              </a:rPr>
              <a:t>1. </a:t>
            </a:r>
            <a:r>
              <a:rPr lang="zh-CN" altLang="en-US" sz="1600" b="1" noProof="0">
                <a:ln>
                  <a:noFill/>
                </a:ln>
                <a:solidFill>
                  <a:schemeClr val="accent1"/>
                </a:solidFill>
                <a:uLnTx/>
                <a:uFillTx/>
                <a:latin typeface="微软雅黑" panose="020B0503020204020204" pitchFamily="34" charset="-122"/>
                <a:ea typeface="微软雅黑" panose="020B0503020204020204" pitchFamily="34" charset="-122"/>
                <a:cs typeface="+mn-ea"/>
              </a:rPr>
              <a:t>技术选型：选择适合自己电子商务平台的技术，如</a:t>
            </a:r>
            <a:r>
              <a:rPr lang="en-US" altLang="zh-CN" sz="1600" b="1" noProof="0">
                <a:ln>
                  <a:noFill/>
                </a:ln>
                <a:solidFill>
                  <a:schemeClr val="accent1"/>
                </a:solidFill>
                <a:uLnTx/>
                <a:uFillTx/>
                <a:latin typeface="微软雅黑" panose="020B0503020204020204" pitchFamily="34" charset="-122"/>
                <a:ea typeface="微软雅黑" panose="020B0503020204020204" pitchFamily="34" charset="-122"/>
                <a:cs typeface="+mn-ea"/>
              </a:rPr>
              <a:t>Web</a:t>
            </a:r>
            <a:r>
              <a:rPr lang="zh-CN" altLang="en-US" sz="1600" b="1" noProof="0">
                <a:ln>
                  <a:noFill/>
                </a:ln>
                <a:solidFill>
                  <a:schemeClr val="accent1"/>
                </a:solidFill>
                <a:uLnTx/>
                <a:uFillTx/>
                <a:latin typeface="微软雅黑" panose="020B0503020204020204" pitchFamily="34" charset="-122"/>
                <a:ea typeface="微软雅黑" panose="020B0503020204020204" pitchFamily="34" charset="-122"/>
                <a:cs typeface="+mn-ea"/>
              </a:rPr>
              <a:t>开发技术、前端技术、移动端技术和数据库技术，根据自己的需求和特点进行选择和使用。
</a:t>
            </a:r>
            <a:r>
              <a:rPr lang="en-US" altLang="zh-CN" sz="1600" b="1" noProof="0">
                <a:ln>
                  <a:noFill/>
                </a:ln>
                <a:solidFill>
                  <a:schemeClr val="accent1"/>
                </a:solidFill>
                <a:uLnTx/>
                <a:uFillTx/>
                <a:latin typeface="微软雅黑" panose="020B0503020204020204" pitchFamily="34" charset="-122"/>
                <a:ea typeface="微软雅黑" panose="020B0503020204020204" pitchFamily="34" charset="-122"/>
                <a:cs typeface="+mn-ea"/>
              </a:rPr>
              <a:t>2. </a:t>
            </a:r>
            <a:r>
              <a:rPr lang="zh-CN" altLang="en-US" sz="1600" b="1" noProof="0">
                <a:ln>
                  <a:noFill/>
                </a:ln>
                <a:solidFill>
                  <a:schemeClr val="accent1"/>
                </a:solidFill>
                <a:uLnTx/>
                <a:uFillTx/>
                <a:latin typeface="微软雅黑" panose="020B0503020204020204" pitchFamily="34" charset="-122"/>
                <a:ea typeface="微软雅黑" panose="020B0503020204020204" pitchFamily="34" charset="-122"/>
                <a:cs typeface="+mn-ea"/>
              </a:rPr>
              <a:t>系统架构设计：电子商务平台的架构设计是非常重要的，需要考虑前端页面设计、后台管理系统设计、数据结构设计、安全性设计等因素，使系统具备可扩展性、可维护性、安全性和高性能等特点。</a:t>
            </a:r>
            <a:endParaRPr lang="zh-CN" altLang="en-US" sz="1600" b="1" noProof="0" dirty="0">
              <a:ln>
                <a:noFill/>
              </a:ln>
              <a:solidFill>
                <a:schemeClr val="accent1"/>
              </a:solidFill>
              <a:uLnTx/>
              <a:uFillTx/>
              <a:latin typeface="微软雅黑" panose="020B0503020204020204" pitchFamily="34" charset="-122"/>
              <a:ea typeface="微软雅黑" panose="020B0503020204020204" pitchFamily="34" charset="-122"/>
              <a:cs typeface="+mn-ea"/>
            </a:endParaRPr>
          </a:p>
        </p:txBody>
      </p:sp>
      <p:sp>
        <p:nvSpPr>
          <p:cNvPr id="3" name="标题"/>
          <p:cNvSpPr txBox="1"/>
          <p:nvPr>
            <p:custDataLst>
              <p:tags r:id="rId5"/>
            </p:custDataLst>
          </p:nvPr>
        </p:nvSpPr>
        <p:spPr>
          <a:xfrm>
            <a:off x="911509" y="705536"/>
            <a:ext cx="8924500" cy="584775"/>
          </a:xfrm>
          <a:prstGeom prst="rect">
            <a:avLst/>
          </a:prstGeom>
          <a:noFill/>
        </p:spPr>
        <p:txBody>
          <a:bodyPr wrap="square" rtlCol="0">
            <a:normAutofit/>
          </a:bodyPr>
          <a:lstStyle/>
          <a:p>
            <a:r>
              <a:rPr lang="zh-CN" altLang="en-US" sz="3200" b="1">
                <a:solidFill>
                  <a:schemeClr val="accent1"/>
                </a:solidFill>
                <a:latin typeface="微软雅黑" panose="020B0503020204020204" pitchFamily="34" charset="-122"/>
                <a:ea typeface="微软雅黑" panose="020B0503020204020204" pitchFamily="34" charset="-122"/>
                <a:cs typeface="+mj-cs"/>
                <a:sym typeface="+mn-ea"/>
              </a:rPr>
              <a:t>电子商务平台搭建</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anim to="" calcmode="lin" valueType="num">
                                      <p:cBhvr>
                                        <p:cTn id="21" dur="500" fill="hold">
                                          <p:stCondLst>
                                            <p:cond delay="0"/>
                                          </p:stCondLst>
                                        </p:cTn>
                                        <p:tgtEl>
                                          <p:spTgt spid="13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13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136"/>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136"/>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136"/>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to="" calcmode="lin" valueType="num">
                                      <p:cBhvr>
                                        <p:cTn id="28"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5"/>
                                        </p:tgtEl>
                                        <p:attrNameLst>
                                          <p:attrName>ppt_h</p:attrName>
                                        </p:attrNameLst>
                                      </p:cBhvr>
                                      <p:tavLst>
                                        <p:tav tm="0">
                                          <p:val>
                                            <p:strVal val="#ppt_h*2"/>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strVal val="4/3*#ppt_w"/>
                                          </p:val>
                                        </p:tav>
                                        <p:tav tm="100000">
                                          <p:val>
                                            <p:strVal val="#ppt_w"/>
                                          </p:val>
                                        </p:tav>
                                      </p:tavLst>
                                    </p:anim>
                                    <p:anim calcmode="lin" valueType="num">
                                      <p:cBhvr>
                                        <p:cTn id="36"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6" grpId="0" animBg="1"/>
      <p:bldP spid="5"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3" name="!!平滑5"/>
          <p:cNvSpPr/>
          <p:nvPr>
            <p:custDataLst>
              <p:tags r:id="rId1"/>
            </p:custDataLst>
          </p:nvPr>
        </p:nvSpPr>
        <p:spPr>
          <a:xfrm>
            <a:off x="0" y="0"/>
            <a:ext cx="2804160" cy="2804160"/>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latin typeface="微软雅黑" panose="020B0503020204020204" pitchFamily="34" charset="-122"/>
              <a:ea typeface="微软雅黑" panose="020B0503020204020204" pitchFamily="34" charset="-122"/>
            </a:endParaRPr>
          </a:p>
        </p:txBody>
      </p:sp>
      <p:sp>
        <p:nvSpPr>
          <p:cNvPr id="4" name="Rectangle 3"/>
          <p:cNvSpPr/>
          <p:nvPr>
            <p:custDataLst>
              <p:tags r:id="rId2"/>
            </p:custDataLst>
          </p:nvPr>
        </p:nvSpPr>
        <p:spPr>
          <a:xfrm>
            <a:off x="4185216" y="0"/>
            <a:ext cx="800678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latin typeface="微软雅黑" panose="020B0503020204020204" pitchFamily="34" charset="-122"/>
              <a:ea typeface="微软雅黑" panose="020B0503020204020204" pitchFamily="34" charset="-122"/>
            </a:endParaRPr>
          </a:p>
        </p:txBody>
      </p:sp>
      <p:sp>
        <p:nvSpPr>
          <p:cNvPr id="5" name="标题"/>
          <p:cNvSpPr txBox="1"/>
          <p:nvPr>
            <p:custDataLst>
              <p:tags r:id="rId3"/>
            </p:custDataLst>
          </p:nvPr>
        </p:nvSpPr>
        <p:spPr>
          <a:xfrm>
            <a:off x="4783876" y="2837154"/>
            <a:ext cx="6625803"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tx2"/>
                </a:solidFill>
                <a:latin typeface="微软雅黑" panose="020B0503020204020204" pitchFamily="34" charset="-122"/>
                <a:ea typeface="微软雅黑" panose="020B0503020204020204" pitchFamily="34" charset="-122"/>
              </a:rPr>
              <a:t>THANKS</a:t>
            </a:r>
            <a:endParaRPr lang="en-US" sz="4800" b="1" dirty="0">
              <a:solidFill>
                <a:schemeClr val="tx2"/>
              </a:solidFill>
              <a:latin typeface="微软雅黑" panose="020B0503020204020204" pitchFamily="34" charset="-122"/>
              <a:ea typeface="微软雅黑" panose="020B0503020204020204" pitchFamily="34" charset="-122"/>
            </a:endParaRPr>
          </a:p>
        </p:txBody>
      </p:sp>
      <p:sp>
        <p:nvSpPr>
          <p:cNvPr id="7" name="!!平滑7"/>
          <p:cNvSpPr/>
          <p:nvPr>
            <p:custDataLst>
              <p:tags r:id="rId4"/>
            </p:custDataLst>
          </p:nvPr>
        </p:nvSpPr>
        <p:spPr>
          <a:xfrm flipH="1">
            <a:off x="5983536" y="4425492"/>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8" name="!!平滑2"/>
          <p:cNvSpPr/>
          <p:nvPr>
            <p:custDataLst>
              <p:tags r:id="rId5"/>
            </p:custDataLst>
          </p:nvPr>
        </p:nvSpPr>
        <p:spPr>
          <a:xfrm rot="10800000" flipH="1">
            <a:off x="7487216" y="0"/>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9" name="!!平滑4"/>
          <p:cNvSpPr/>
          <p:nvPr>
            <p:custDataLst>
              <p:tags r:id="rId6"/>
            </p:custDataLst>
          </p:nvPr>
        </p:nvSpPr>
        <p:spPr>
          <a:xfrm>
            <a:off x="8629751" y="4909199"/>
            <a:ext cx="1637394" cy="1637395"/>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11" name="!!平滑3"/>
          <p:cNvSpPr/>
          <p:nvPr>
            <p:custDataLst>
              <p:tags r:id="rId7"/>
            </p:custDataLst>
          </p:nvPr>
        </p:nvSpPr>
        <p:spPr>
          <a:xfrm>
            <a:off x="10443619" y="1092488"/>
            <a:ext cx="714754" cy="714754"/>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1.50"/>
                                          </p:val>
                                        </p:tav>
                                      </p:tavLst>
                                    </p:anim>
                                    <p:anim calcmode="lin" valueType="num">
                                      <p:cBhvr>
                                        <p:cTn id="8" dur="500" fill="hold"/>
                                        <p:tgtEl>
                                          <p:spTgt spid="5"/>
                                        </p:tgtEl>
                                        <p:attrNameLst>
                                          <p:attrName>ppt_h</p:attrName>
                                        </p:attrNameLst>
                                      </p:cBhvr>
                                      <p:tavLst>
                                        <p:tav tm="0">
                                          <p:val>
                                            <p:fltVal val="0"/>
                                          </p:val>
                                        </p:tav>
                                        <p:tav tm="100000">
                                          <p:val>
                                            <p:strVal val="#ppt_h*1.50"/>
                                          </p:val>
                                        </p:tav>
                                      </p:tavLst>
                                    </p:anim>
                                    <p:animEffect transition="in" filter="fade">
                                      <p:cBhvr>
                                        <p:cTn id="9" dur="500"/>
                                        <p:tgtEl>
                                          <p:spTgt spid="5"/>
                                        </p:tgtEl>
                                      </p:cBhvr>
                                    </p:animEffect>
                                    <p:anim to="" calcmode="lin" valueType="num">
                                      <p:cBhvr>
                                        <p:cTn id="10" dur="500" fill="hold">
                                          <p:stCondLst>
                                            <p:cond delay="0"/>
                                          </p:stCondLst>
                                        </p:cTn>
                                        <p:tgtEl>
                                          <p:spTgt spid="5"/>
                                        </p:tgtEl>
                                        <p:attrNameLst>
                                          <p:attrName>ppt_x</p:attrName>
                                        </p:attrNameLst>
                                      </p:cBhvr>
                                      <p:tavLst>
                                        <p:tav tm="0">
                                          <p:val>
                                            <p:strVal val="#ppt_x"/>
                                          </p:val>
                                        </p:tav>
                                        <p:tav tm="100000">
                                          <p:val>
                                            <p:fltVal val="0.5"/>
                                          </p:val>
                                        </p:tav>
                                      </p:tavLst>
                                    </p:anim>
                                    <p:anim to="" calcmode="lin" valueType="num">
                                      <p:cBhvr>
                                        <p:cTn id="11" dur="500" fill="hold">
                                          <p:stCondLst>
                                            <p:cond delay="0"/>
                                          </p:stCondLst>
                                        </p:cTn>
                                        <p:tgtEl>
                                          <p:spTgt spid="5"/>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1.50"/>
                                          </p:val>
                                        </p:tav>
                                        <p:tav tm="100000">
                                          <p:val>
                                            <p:strVal val="#ppt_w"/>
                                          </p:val>
                                        </p:tav>
                                      </p:tavLst>
                                    </p:anim>
                                    <p:anim calcmode="lin" valueType="num">
                                      <p:cBhvr>
                                        <p:cTn id="17" dur="500" fill="hold"/>
                                        <p:tgtEl>
                                          <p:spTgt spid="5"/>
                                        </p:tgtEl>
                                        <p:attrNameLst>
                                          <p:attrName>ppt_h</p:attrName>
                                        </p:attrNameLst>
                                      </p:cBhvr>
                                      <p:tavLst>
                                        <p:tav tm="0">
                                          <p:val>
                                            <p:strVal val="#ppt_h*1.50"/>
                                          </p:val>
                                        </p:tav>
                                        <p:tav tm="100000">
                                          <p:val>
                                            <p:strVal val="#ppt_h"/>
                                          </p:val>
                                        </p:tav>
                                      </p:tavLst>
                                    </p:anim>
                                    <p:animEffect transition="in" filter="fade">
                                      <p:cBhvr>
                                        <p:cTn id="18" dur="500"/>
                                        <p:tgtEl>
                                          <p:spTgt spid="5"/>
                                        </p:tgtEl>
                                      </p:cBhvr>
                                    </p:animEffect>
                                    <p:anim to="" calcmode="lin" valueType="num">
                                      <p:cBhvr>
                                        <p:cTn id="19" dur="500" fill="hold">
                                          <p:stCondLst>
                                            <p:cond delay="0"/>
                                          </p:stCondLst>
                                        </p:cTn>
                                        <p:tgtEl>
                                          <p:spTgt spid="5"/>
                                        </p:tgtEl>
                                        <p:attrNameLst>
                                          <p:attrName>ppt_x</p:attrName>
                                        </p:attrNameLst>
                                      </p:cBhvr>
                                      <p:tavLst>
                                        <p:tav tm="0">
                                          <p:val>
                                            <p:fltVal val="0.5"/>
                                          </p:val>
                                        </p:tav>
                                        <p:tav tm="100000">
                                          <p:val>
                                            <p:strVal val="#ppt_x"/>
                                          </p:val>
                                        </p:tav>
                                      </p:tavLst>
                                    </p:anim>
                                    <p:anim to="" calcmode="lin" valueType="num">
                                      <p:cBhvr>
                                        <p:cTn id="20" dur="500" fill="hold">
                                          <p:stCondLst>
                                            <p:cond delay="0"/>
                                          </p:stCondLst>
                                        </p:cTn>
                                        <p:tgtEl>
                                          <p:spTgt spid="5"/>
                                        </p:tgtEl>
                                        <p:attrNameLst>
                                          <p:attrName>ppt_y</p:attrName>
                                        </p:attrNameLst>
                                      </p:cBhvr>
                                      <p:tavLst>
                                        <p:tav tm="0">
                                          <p:val>
                                            <p:fltVal val="0.5"/>
                                          </p:val>
                                        </p:tav>
                                        <p:tav tm="100000">
                                          <p:val>
                                            <p:strVal val="#ppt_y"/>
                                          </p:val>
                                        </p:tav>
                                      </p:tavLst>
                                    </p:anim>
                                  </p:childTnLst>
                                </p:cTn>
                              </p:par>
                            </p:childTnLst>
                          </p:cTn>
                        </p:par>
                        <p:par>
                          <p:cTn id="21" fill="hold">
                            <p:stCondLst>
                              <p:cond delay="500"/>
                            </p:stCondLst>
                            <p:childTnLst>
                              <p:par>
                                <p:cTn id="22" presetID="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to="" calcmode="lin" valueType="num">
                                      <p:cBhvr>
                                        <p:cTn id="24"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5"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6"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to="" calcmode="lin" valueType="num">
                                      <p:cBhvr>
                                        <p:cTn id="29"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0"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1"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to="" calcmode="lin" valueType="num">
                                      <p:cBhvr>
                                        <p:cTn id="34"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7"/>
                                        </p:tgtEl>
                                        <p:attrNameLst>
                                          <p:attrName>style.opacity</p:attrName>
                                        </p:attrNameLst>
                                      </p:cBhvr>
                                      <p:tavLst>
                                        <p:tav tm="0">
                                          <p:val>
                                            <p:fltVal val="0"/>
                                          </p:val>
                                        </p:tav>
                                        <p:tav tm="100000">
                                          <p:val>
                                            <p:flt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to="" calcmode="lin" valueType="num">
                                      <p:cBhvr>
                                        <p:cTn id="39"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0"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1"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to="" calcmode="lin" valueType="num">
                                      <p:cBhvr>
                                        <p:cTn id="44"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5"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6"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to="" calcmode="lin" valueType="num">
                                      <p:cBhvr>
                                        <p:cTn id="49"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0"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1" dur="500" fill="hold">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7" grpId="0" animBg="1"/>
      <p:bldP spid="8"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sz="4400" b="1">
                <a:solidFill>
                  <a:schemeClr val="accent1"/>
                </a:solidFill>
                <a:latin typeface="微软雅黑" panose="020B0503020204020204" pitchFamily="34" charset="-122"/>
                <a:ea typeface="微软雅黑" panose="020B0503020204020204" pitchFamily="34" charset="-122"/>
              </a:rPr>
              <a:t>Introduction of E-business</a:t>
            </a:r>
            <a:endParaRPr sz="4400" b="1">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Overview of 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01</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10" presetClass="entr" presetSubtype="0" fill="hold" grpId="0" nodeType="withEffect">
                                  <p:stCondLst>
                                    <p:cond delay="0"/>
                                  </p:stCondLst>
                                  <p:iterate type="lt">
                                    <p:tmPct val="10000"/>
                                  </p:iterate>
                                  <p:childTnLst>
                                    <p:set>
                                      <p:cBhvr>
                                        <p:cTn id="26" dur="1" fill="hold">
                                          <p:stCondLst>
                                            <p:cond delay="0"/>
                                          </p:stCondLst>
                                        </p:cTn>
                                        <p:tgtEl>
                                          <p:spTgt spid="2"/>
                                        </p:tgtEl>
                                        <p:attrNameLst>
                                          <p:attrName>style.visibility</p:attrName>
                                        </p:attrNameLst>
                                      </p:cBhvr>
                                      <p:to>
                                        <p:strVal val="visible"/>
                                      </p:to>
                                    </p:set>
                                    <p:animEffect transition="in" filter="fade">
                                      <p:cBhvr>
                                        <p:cTn id="27" dur="300"/>
                                        <p:tgtEl>
                                          <p:spTgt spid="2"/>
                                        </p:tgtEl>
                                      </p:cBhvr>
                                    </p:animEffect>
                                    <p:anim to="" calcmode="lin" valueType="num">
                                      <p:cBhvr>
                                        <p:cTn id="28"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29"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0" dur="100" accel="50000" fill="remove">
                                          <p:stCondLst>
                                            <p:cond delay="50"/>
                                          </p:stCondLst>
                                        </p:cTn>
                                        <p:tgtEl>
                                          <p:spTgt spid="2"/>
                                        </p:tgtEl>
                                      </p:cBhvr>
                                      <p:from x="100000" y="100000"/>
                                      <p:to x="250000" y="250000"/>
                                    </p:animScale>
                                    <p:animScale>
                                      <p:cBhvr>
                                        <p:cTn id="31" dur="150" accel="50000" fill="remove">
                                          <p:stCondLst>
                                            <p:cond delay="150"/>
                                          </p:stCondLst>
                                        </p:cTn>
                                        <p:tgtEl>
                                          <p:spTgt spid="2"/>
                                        </p:tgtEl>
                                      </p:cBhvr>
                                      <p:from x="100000" y="100000"/>
                                      <p:to x="150000" y="150000"/>
                                    </p:animScale>
                                    <p:anim to="" calcmode="lin" valueType="num">
                                      <p:cBhvr>
                                        <p:cTn id="32"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33"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4" presetID="10" presetClass="entr" presetSubtype="0" fill="hold" grpId="0" nodeType="with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Effect transition="in" filter="fade">
                                      <p:cBhvr>
                                        <p:cTn id="36" dur="300"/>
                                        <p:tgtEl>
                                          <p:spTgt spid="5"/>
                                        </p:tgtEl>
                                      </p:cBhvr>
                                    </p:animEffect>
                                    <p:anim to="" calcmode="lin" valueType="num">
                                      <p:cBhvr>
                                        <p:cTn id="37"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38"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39" dur="100" accel="50000" fill="remove">
                                          <p:stCondLst>
                                            <p:cond delay="50"/>
                                          </p:stCondLst>
                                        </p:cTn>
                                        <p:tgtEl>
                                          <p:spTgt spid="5"/>
                                        </p:tgtEl>
                                      </p:cBhvr>
                                      <p:from x="100000" y="100000"/>
                                      <p:to x="250000" y="250000"/>
                                    </p:animScale>
                                    <p:animScale>
                                      <p:cBhvr>
                                        <p:cTn id="40" dur="150" accel="50000" fill="remove">
                                          <p:stCondLst>
                                            <p:cond delay="150"/>
                                          </p:stCondLst>
                                        </p:cTn>
                                        <p:tgtEl>
                                          <p:spTgt spid="5"/>
                                        </p:tgtEl>
                                      </p:cBhvr>
                                      <p:from x="100000" y="100000"/>
                                      <p:to x="150000" y="150000"/>
                                    </p:animScale>
                                    <p:anim to="" calcmode="lin" valueType="num">
                                      <p:cBhvr>
                                        <p:cTn id="41"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42"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43" presetID="10" presetClass="entr" presetSubtype="0" fill="hold" grpId="0" nodeType="withEffect">
                                  <p:stCondLst>
                                    <p:cond delay="0"/>
                                  </p:stCondLst>
                                  <p:iterate type="lt">
                                    <p:tmPct val="10000"/>
                                  </p:iterate>
                                  <p:childTnLst>
                                    <p:set>
                                      <p:cBhvr>
                                        <p:cTn id="44" dur="1" fill="hold">
                                          <p:stCondLst>
                                            <p:cond delay="0"/>
                                          </p:stCondLst>
                                        </p:cTn>
                                        <p:tgtEl>
                                          <p:spTgt spid="3"/>
                                        </p:tgtEl>
                                        <p:attrNameLst>
                                          <p:attrName>style.visibility</p:attrName>
                                        </p:attrNameLst>
                                      </p:cBhvr>
                                      <p:to>
                                        <p:strVal val="visible"/>
                                      </p:to>
                                    </p:set>
                                    <p:animEffect transition="in" filter="fade">
                                      <p:cBhvr>
                                        <p:cTn id="45" dur="300"/>
                                        <p:tgtEl>
                                          <p:spTgt spid="3"/>
                                        </p:tgtEl>
                                      </p:cBhvr>
                                    </p:animEffect>
                                    <p:anim to="" calcmode="lin" valueType="num">
                                      <p:cBhvr>
                                        <p:cTn id="46"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7"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8" dur="100" accel="50000" fill="remove">
                                          <p:stCondLst>
                                            <p:cond delay="50"/>
                                          </p:stCondLst>
                                        </p:cTn>
                                        <p:tgtEl>
                                          <p:spTgt spid="3"/>
                                        </p:tgtEl>
                                      </p:cBhvr>
                                      <p:from x="100000" y="100000"/>
                                      <p:to x="250000" y="250000"/>
                                    </p:animScale>
                                    <p:animScale>
                                      <p:cBhvr>
                                        <p:cTn id="49" dur="150" accel="50000" fill="remove">
                                          <p:stCondLst>
                                            <p:cond delay="150"/>
                                          </p:stCondLst>
                                        </p:cTn>
                                        <p:tgtEl>
                                          <p:spTgt spid="3"/>
                                        </p:tgtEl>
                                      </p:cBhvr>
                                      <p:from x="100000" y="100000"/>
                                      <p:to x="150000" y="150000"/>
                                    </p:animScale>
                                    <p:anim to="" calcmode="lin" valueType="num">
                                      <p:cBhvr>
                                        <p:cTn id="50"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51"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5" name="矩形"/>
          <p:cNvGrpSpPr/>
          <p:nvPr/>
        </p:nvGrpSpPr>
        <p:grpSpPr>
          <a:xfrm>
            <a:off x="831215" y="1540510"/>
            <a:ext cx="5264150" cy="4288790"/>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5"/>
            </p:custDataLst>
          </p:nvPr>
        </p:nvSpPr>
        <p:spPr>
          <a:xfrm>
            <a:off x="1193165" y="2099310"/>
            <a:ext cx="4303395" cy="3171825"/>
          </a:xfrm>
          <a:prstGeom prst="rect">
            <a:avLst/>
          </a:prstGeom>
          <a:noFill/>
        </p:spPr>
        <p:txBody>
          <a:bodyPr wrap="square" lIns="91428" tIns="45714" rIns="91428" bIns="45714">
            <a:normAutofit/>
          </a:bodyPr>
          <a:lstStyle/>
          <a:p>
            <a:pPr indent="313055" algn="l" defTabSz="914400" fontAlgn="base">
              <a:lnSpc>
                <a:spcPct val="150000"/>
              </a:lnSpc>
              <a:spcBef>
                <a:spcPts val="300"/>
              </a:spcBef>
              <a:spcAft>
                <a:spcPts val="300"/>
              </a:spcAft>
            </a:pPr>
            <a:r>
              <a:rPr sz="16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rPr>
              <a:t>E-business, short for Electronic business, refers to the conduct of business activities, processes, and transactions - such as buying and selling goods and services, marketing and advertising, and customer service - over the Internet and other electronic networks. </a:t>
            </a:r>
            <a:endParaRPr sz="16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endParaRPr>
          </a:p>
        </p:txBody>
      </p:sp>
      <p:sp>
        <p:nvSpPr>
          <p:cNvPr id="3" name="标题"/>
          <p:cNvSpPr txBox="1"/>
          <p:nvPr>
            <p:custDataLst>
              <p:tags r:id="rId6"/>
            </p:custDataLst>
          </p:nvPr>
        </p:nvSpPr>
        <p:spPr>
          <a:xfrm>
            <a:off x="689114" y="655286"/>
            <a:ext cx="8693426" cy="584775"/>
          </a:xfrm>
          <a:prstGeom prst="rect">
            <a:avLst/>
          </a:prstGeom>
          <a:noFill/>
        </p:spPr>
        <p:txBody>
          <a:bodyPr wrap="square" rtlCol="0">
            <a:normAutofit fontScale="90000"/>
          </a:bodyPr>
          <a:lstStyle/>
          <a:p>
            <a:r>
              <a:rPr sz="3200" b="1">
                <a:solidFill>
                  <a:schemeClr val="accent1"/>
                </a:solidFill>
                <a:latin typeface="微软雅黑" panose="020B0503020204020204" pitchFamily="34" charset="-122"/>
                <a:ea typeface="微软雅黑" panose="020B0503020204020204" pitchFamily="34" charset="-122"/>
                <a:cs typeface="+mj-cs"/>
                <a:sym typeface="+mn-ea"/>
              </a:rPr>
              <a:t>Definition of E-business</a:t>
            </a:r>
            <a:endParaRPr sz="3200" b="1">
              <a:solidFill>
                <a:schemeClr val="accent1"/>
              </a:solidFill>
              <a:latin typeface="微软雅黑" panose="020B0503020204020204" pitchFamily="34" charset="-122"/>
              <a:ea typeface="微软雅黑" panose="020B0503020204020204" pitchFamily="34" charset="-122"/>
              <a:cs typeface="+mj-cs"/>
              <a:sym typeface="+mn-ea"/>
            </a:endParaRPr>
          </a:p>
        </p:txBody>
      </p:sp>
      <p:pic>
        <p:nvPicPr>
          <p:cNvPr id="7" name="图片 6" descr="ebusiness"/>
          <p:cNvPicPr>
            <a:picLocks noChangeAspect="1"/>
          </p:cNvPicPr>
          <p:nvPr/>
        </p:nvPicPr>
        <p:blipFill>
          <a:blip r:embed="rId7"/>
          <a:srcRect l="6246" r="11788" b="-1731"/>
          <a:stretch>
            <a:fillRect/>
          </a:stretch>
        </p:blipFill>
        <p:spPr>
          <a:xfrm>
            <a:off x="6748145" y="1796415"/>
            <a:ext cx="4808220" cy="3732530"/>
          </a:xfrm>
          <a:prstGeom prst="rect">
            <a:avLst/>
          </a:prstGeom>
        </p:spPr>
      </p:pic>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par>
                                <p:cTn id="12" presetID="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to="" calcmode="lin" valueType="num">
                                      <p:cBhvr>
                                        <p:cTn id="14"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6"/>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to="" calcmode="lin" valueType="num">
                                      <p:cBhvr>
                                        <p:cTn id="28" dur="500" fill="hold">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3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3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35"/>
                                        </p:tgtEl>
                                        <p:attrNameLst>
                                          <p:attrName>ppt_h</p:attrName>
                                        </p:attrNameLst>
                                      </p:cBhvr>
                                      <p:tavLst>
                                        <p:tav tm="0">
                                          <p:val>
                                            <p:strVal val="#ppt_h*2"/>
                                          </p:val>
                                        </p:tav>
                                        <p:tav tm="100000">
                                          <p:val>
                                            <p:strVal val="#ppt_h"/>
                                          </p:val>
                                        </p:tav>
                                      </p:tavLst>
                                    </p:anim>
                                  </p:childTnLst>
                                </p:cTn>
                              </p:par>
                              <p:par>
                                <p:cTn id="33" presetID="0" presetClass="entr" presetSubtype="0" fill="hold" grpId="1" nodeType="withEffect">
                                  <p:stCondLst>
                                    <p:cond delay="0"/>
                                  </p:stCondLst>
                                  <p:iterate type="lt">
                                    <p:tmPct val="0"/>
                                  </p:iterate>
                                  <p:childTnLst>
                                    <p:set>
                                      <p:cBhvr>
                                        <p:cTn id="34" dur="1" fill="hold">
                                          <p:stCondLst>
                                            <p:cond delay="0"/>
                                          </p:stCondLst>
                                        </p:cTn>
                                        <p:tgtEl>
                                          <p:spTgt spid="34"/>
                                        </p:tgtEl>
                                        <p:attrNameLst>
                                          <p:attrName>style.visibility</p:attrName>
                                        </p:attrNameLst>
                                      </p:cBhvr>
                                      <p:to>
                                        <p:strVal val="visible"/>
                                      </p:to>
                                    </p:set>
                                    <p:anim to="" calcmode="lin" valueType="num">
                                      <p:cBhvr>
                                        <p:cTn id="35"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3"/>
                                        </p:tgtEl>
                                        <p:attrNameLst>
                                          <p:attrName>style.visibility</p:attrName>
                                        </p:attrNameLst>
                                      </p:cBhvr>
                                      <p:to>
                                        <p:strVal val="visible"/>
                                      </p:to>
                                    </p:set>
                                    <p:animEffect transition="in" filter="fade">
                                      <p:cBhvr>
                                        <p:cTn id="42" dur="300"/>
                                        <p:tgtEl>
                                          <p:spTgt spid="3"/>
                                        </p:tgtEl>
                                      </p:cBhvr>
                                    </p:animEffect>
                                    <p:anim to="" calcmode="lin" valueType="num">
                                      <p:cBhvr>
                                        <p:cTn id="43"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3"/>
                                        </p:tgtEl>
                                      </p:cBhvr>
                                      <p:from x="100000" y="100000"/>
                                      <p:to x="250000" y="250000"/>
                                    </p:animScale>
                                    <p:animScale>
                                      <p:cBhvr>
                                        <p:cTn id="46" dur="150" accel="50000" fill="remove">
                                          <p:stCondLst>
                                            <p:cond delay="150"/>
                                          </p:stCondLst>
                                        </p:cTn>
                                        <p:tgtEl>
                                          <p:spTgt spid="3"/>
                                        </p:tgtEl>
                                      </p:cBhvr>
                                      <p:from x="100000" y="100000"/>
                                      <p:to x="150000" y="150000"/>
                                    </p:animScale>
                                    <p:anim to="" calcmode="lin" valueType="num">
                                      <p:cBhvr>
                                        <p:cTn id="47"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p:bldP spid="34"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16" y="5747657"/>
            <a:ext cx="12192317" cy="1110440"/>
            <a:chOff x="-316" y="5112385"/>
            <a:chExt cx="12192317" cy="1745712"/>
          </a:xfrm>
        </p:grpSpPr>
        <p:sp>
          <p:nvSpPr>
            <p:cNvPr id="5"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67" name="矩形 66"/>
          <p:cNvSpPr/>
          <p:nvPr/>
        </p:nvSpPr>
        <p:spPr>
          <a:xfrm>
            <a:off x="779780" y="1847215"/>
            <a:ext cx="10812145" cy="34201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3"/>
            </p:custDataLst>
          </p:nvPr>
        </p:nvSpPr>
        <p:spPr>
          <a:xfrm>
            <a:off x="941070" y="2358390"/>
            <a:ext cx="10310495" cy="3044825"/>
          </a:xfrm>
          <a:prstGeom prst="rect">
            <a:avLst/>
          </a:prstGeom>
          <a:ln>
            <a:noFill/>
          </a:ln>
        </p:spPr>
        <p:txBody>
          <a:bodyPr wrap="square">
            <a:no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The development of E-business can be traced back to the 1960s when companies began to use Electronic Data Interchange (EDI) to exchange business documents electronically.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In the 1990s, the Internet revolutionized E-business, making it accessible to a wider audience. The development of online marketplaces and shopping carts enabled businesses to sell products and services online, while digital marketing allowed them to reach customers more effectively.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The early 2000s saw the rise of cloud computing and Software as a Service (SaaS), which provided businesses with practical and cost-effective solutions for managing E-business operations.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2" name="圈箭头"/>
          <p:cNvSpPr/>
          <p:nvPr/>
        </p:nvSpPr>
        <p:spPr>
          <a:xfrm>
            <a:off x="829356" y="1014652"/>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200" eaLnBrk="1" fontAlgn="auto" hangingPunct="1">
              <a:spcBef>
                <a:spcPts val="0"/>
              </a:spcBef>
              <a:spcAft>
                <a:spcPts val="0"/>
              </a:spcAft>
              <a:defRPr/>
            </a:pPr>
            <a:endParaRPr lang="zh-CN" altLang="en-US" sz="1355" dirty="0">
              <a:solidFill>
                <a:srgbClr val="FFFFFF"/>
              </a:solidFill>
              <a:latin typeface="inpin heiti" charset="-122"/>
              <a:ea typeface="inpin heiti" charset="-122"/>
              <a:cs typeface="inpin heiti" charset="-122"/>
              <a:sym typeface="Helvetica Light"/>
            </a:endParaRPr>
          </a:p>
        </p:txBody>
      </p:sp>
      <p:sp>
        <p:nvSpPr>
          <p:cNvPr id="3" name="标题"/>
          <p:cNvSpPr txBox="1"/>
          <p:nvPr>
            <p:custDataLst>
              <p:tags r:id="rId4"/>
            </p:custDataLst>
          </p:nvPr>
        </p:nvSpPr>
        <p:spPr>
          <a:xfrm>
            <a:off x="1241213" y="892203"/>
            <a:ext cx="10010141" cy="657013"/>
          </a:xfrm>
          <a:prstGeom prst="rect">
            <a:avLst/>
          </a:prstGeom>
          <a:noFill/>
        </p:spPr>
        <p:txBody>
          <a:bodyPr wrap="square" rtlCol="0" anchor="ctr">
            <a:normAutofit/>
          </a:bodyPr>
          <a:lstStyle/>
          <a:p>
            <a:pPr marR="0" lvl="0" indent="0" algn="l" defTabSz="914400" rtl="0" fontAlgn="auto">
              <a:lnSpc>
                <a:spcPct val="100000"/>
              </a:lnSpc>
              <a:spcBef>
                <a:spcPts val="0"/>
              </a:spcBef>
              <a:spcAft>
                <a:spcPts val="0"/>
              </a:spcAft>
              <a:buClrTx/>
              <a:buSzTx/>
              <a:buFontTx/>
              <a:buNone/>
              <a:defRPr/>
            </a:pPr>
            <a:r>
              <a:rPr sz="32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rPr>
              <a:t>History of E-business</a:t>
            </a:r>
            <a:endParaRPr sz="32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endParaRPr>
          </a:p>
        </p:txBody>
      </p:sp>
    </p:spTree>
    <p:custDataLst>
      <p:tags r:id="rId5"/>
    </p:custDataLst>
  </p:cSld>
  <p:clrMapOvr>
    <a:overrideClrMapping bg1="lt1" tx1="dk1" bg2="lt2" tx2="dk2" accent1="accent1" accent2="accent2" accent3="accent3" accent4="accent4" accent5="accent5" accent6="accent6" hlink="hlink" folHlink="folHlink"/>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to="" calcmode="lin" valueType="num">
                                          <p:cBhvr>
                                            <p:cTn id="35" dur="500" fill="hold">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6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to="" calcmode="lin" valueType="num">
                                          <p:cBhvr>
                                            <p:cTn id="42" dur="500" fill="hold">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3" dur="500" fill="hold">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4" dur="500" fill="hold">
                                              <p:stCondLst>
                                                <p:cond delay="0"/>
                                              </p:stCondLst>
                                            </p:cTn>
                                            <p:tgtEl>
                                              <p:spTgt spid="68"/>
                                            </p:tgtEl>
                                            <p:attrNameLst>
                                              <p:attrName>style.opacity</p:attrName>
                                            </p:attrNameLst>
                                          </p:cBhvr>
                                          <p:tavLst>
                                            <p:tav tm="0">
                                              <p:val>
                                                <p:fltVal val="0"/>
                                              </p:val>
                                            </p:tav>
                                            <p:tav tm="100000">
                                              <p:val>
                                                <p:fltVal val="1"/>
                                              </p:val>
                                            </p:tav>
                                          </p:tavLst>
                                        </p:anim>
                                        <p:anim to="" calcmode="lin" valueType="num">
                                          <p:cBhvr>
                                            <p:cTn id="45"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47" presetID="0" presetClass="entr" presetSubtype="0" fill="hold" grpId="1" nodeType="withEffect">
                                      <p:stCondLst>
                                        <p:cond delay="0"/>
                                      </p:stCondLst>
                                      <p:childTnLst>
                                        <p:set>
                                          <p:cBhvr>
                                            <p:cTn id="48" dur="1" fill="hold">
                                              <p:stCondLst>
                                                <p:cond delay="0"/>
                                              </p:stCondLst>
                                            </p:cTn>
                                            <p:tgtEl>
                                              <p:spTgt spid="64"/>
                                            </p:tgtEl>
                                            <p:attrNameLst>
                                              <p:attrName>style.visibility</p:attrName>
                                            </p:attrNameLst>
                                          </p:cBhvr>
                                          <p:to>
                                            <p:strVal val="visible"/>
                                          </p:to>
                                        </p:set>
                                        <p:anim to="" calcmode="lin" valueType="num">
                                          <p:cBhvr>
                                            <p:cTn id="49" dur="500" fill="hold">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0" dur="500" fill="hold">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1" dur="500" fill="hold">
                                              <p:stCondLst>
                                                <p:cond delay="0"/>
                                              </p:stCondLst>
                                            </p:cTn>
                                            <p:tgtEl>
                                              <p:spTgt spid="64"/>
                                            </p:tgtEl>
                                            <p:attrNameLst>
                                              <p:attrName>style.opacity</p:attrName>
                                            </p:attrNameLst>
                                          </p:cBhvr>
                                          <p:tavLst>
                                            <p:tav tm="0">
                                              <p:val>
                                                <p:fltVal val="0"/>
                                              </p:val>
                                            </p:tav>
                                            <p:tav tm="100000">
                                              <p:val>
                                                <p:fltVal val="1"/>
                                              </p:val>
                                            </p:tav>
                                          </p:tavLst>
                                        </p:anim>
                                        <p:anim to="" calcmode="lin" valueType="num">
                                          <p:cBhvr>
                                            <p:cTn id="52"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54" presetID="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 to="" calcmode="lin" valueType="num">
                                          <p:cBhvr>
                                            <p:cTn id="56"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7"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8"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59"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61" presetID="53" presetClass="entr" presetSubtype="16" fill="hold" grpId="1" nodeType="withEffect" p14:presetBounceEnd="100000">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7" grpId="0" bldLvl="0" animBg="1"/>
          <p:bldP spid="68" grpId="0" animBg="1"/>
          <p:bldP spid="64" grpId="0"/>
          <p:bldP spid="64" grpId="1"/>
          <p:bldP spid="2" grpId="0" bldLvl="0" animBg="1"/>
          <p:bldP spid="2" grpId="1" animBg="1"/>
          <p:bldP spid="3" grpId="0"/>
          <p:bldP spid="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to="" calcmode="lin" valueType="num">
                                          <p:cBhvr>
                                            <p:cTn id="35" dur="500" fill="hold">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6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to="" calcmode="lin" valueType="num">
                                          <p:cBhvr>
                                            <p:cTn id="42" dur="500" fill="hold">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3" dur="500" fill="hold">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4" dur="500" fill="hold">
                                              <p:stCondLst>
                                                <p:cond delay="0"/>
                                              </p:stCondLst>
                                            </p:cTn>
                                            <p:tgtEl>
                                              <p:spTgt spid="68"/>
                                            </p:tgtEl>
                                            <p:attrNameLst>
                                              <p:attrName>style.opacity</p:attrName>
                                            </p:attrNameLst>
                                          </p:cBhvr>
                                          <p:tavLst>
                                            <p:tav tm="0">
                                              <p:val>
                                                <p:fltVal val="0"/>
                                              </p:val>
                                            </p:tav>
                                            <p:tav tm="100000">
                                              <p:val>
                                                <p:fltVal val="1"/>
                                              </p:val>
                                            </p:tav>
                                          </p:tavLst>
                                        </p:anim>
                                        <p:anim to="" calcmode="lin" valueType="num">
                                          <p:cBhvr>
                                            <p:cTn id="45"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47" presetID="0" presetClass="entr" presetSubtype="0" fill="hold" grpId="1" nodeType="withEffect">
                                      <p:stCondLst>
                                        <p:cond delay="0"/>
                                      </p:stCondLst>
                                      <p:childTnLst>
                                        <p:set>
                                          <p:cBhvr>
                                            <p:cTn id="48" dur="1" fill="hold">
                                              <p:stCondLst>
                                                <p:cond delay="0"/>
                                              </p:stCondLst>
                                            </p:cTn>
                                            <p:tgtEl>
                                              <p:spTgt spid="64"/>
                                            </p:tgtEl>
                                            <p:attrNameLst>
                                              <p:attrName>style.visibility</p:attrName>
                                            </p:attrNameLst>
                                          </p:cBhvr>
                                          <p:to>
                                            <p:strVal val="visible"/>
                                          </p:to>
                                        </p:set>
                                        <p:anim to="" calcmode="lin" valueType="num">
                                          <p:cBhvr>
                                            <p:cTn id="49" dur="500" fill="hold">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0" dur="500" fill="hold">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1" dur="500" fill="hold">
                                              <p:stCondLst>
                                                <p:cond delay="0"/>
                                              </p:stCondLst>
                                            </p:cTn>
                                            <p:tgtEl>
                                              <p:spTgt spid="64"/>
                                            </p:tgtEl>
                                            <p:attrNameLst>
                                              <p:attrName>style.opacity</p:attrName>
                                            </p:attrNameLst>
                                          </p:cBhvr>
                                          <p:tavLst>
                                            <p:tav tm="0">
                                              <p:val>
                                                <p:fltVal val="0"/>
                                              </p:val>
                                            </p:tav>
                                            <p:tav tm="100000">
                                              <p:val>
                                                <p:fltVal val="1"/>
                                              </p:val>
                                            </p:tav>
                                          </p:tavLst>
                                        </p:anim>
                                        <p:anim to="" calcmode="lin" valueType="num">
                                          <p:cBhvr>
                                            <p:cTn id="52"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54" presetID="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 to="" calcmode="lin" valueType="num">
                                          <p:cBhvr>
                                            <p:cTn id="56"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7"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8"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59"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61" presetID="53" presetClass="entr" presetSubtype="16" fill="hold" grpId="1"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7" grpId="0" bldLvl="0" animBg="1"/>
          <p:bldP spid="68" grpId="0" animBg="1"/>
          <p:bldP spid="64" grpId="0"/>
          <p:bldP spid="64" grpId="1"/>
          <p:bldP spid="2" grpId="0" bldLvl="0" animBg="1"/>
          <p:bldP spid="2" grpId="1" animBg="1"/>
          <p:bldP spid="3" grpId="0"/>
          <p:bldP spid="3"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5" name="矩形"/>
          <p:cNvGrpSpPr/>
          <p:nvPr/>
        </p:nvGrpSpPr>
        <p:grpSpPr>
          <a:xfrm>
            <a:off x="448310" y="1541145"/>
            <a:ext cx="7732395" cy="4665980"/>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5"/>
            </p:custDataLst>
          </p:nvPr>
        </p:nvSpPr>
        <p:spPr>
          <a:xfrm>
            <a:off x="688975" y="1729740"/>
            <a:ext cx="7271385" cy="4335145"/>
          </a:xfrm>
          <a:prstGeom prst="rect">
            <a:avLst/>
          </a:prstGeom>
          <a:noFill/>
        </p:spPr>
        <p:txBody>
          <a:bodyPr wrap="square" lIns="91428" tIns="45714" rIns="91428" bIns="45714">
            <a:noAutofit/>
          </a:bodyPr>
          <a:lstStyle/>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E-business has had a significant impact on traditional business models.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One of the key benefits of E-business is the ability to remove geographic barriers, allowing businesses to reach a larger client base. This has led to the emergence of new business models, such as the e-commerce model, which allows businesses to conduct transactions over the internet.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Another significant impact of E-business has been the ability to streamline business processes and enhance supply chain management. Through the use of technology, businesses can automate many of their day-to-day functions, reducing costs and increasing efficiency.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p:txBody>
      </p:sp>
      <p:sp>
        <p:nvSpPr>
          <p:cNvPr id="3" name="标题"/>
          <p:cNvSpPr txBox="1"/>
          <p:nvPr>
            <p:custDataLst>
              <p:tags r:id="rId6"/>
            </p:custDataLst>
          </p:nvPr>
        </p:nvSpPr>
        <p:spPr>
          <a:xfrm>
            <a:off x="689114" y="655286"/>
            <a:ext cx="8693426" cy="584775"/>
          </a:xfrm>
          <a:prstGeom prst="rect">
            <a:avLst/>
          </a:prstGeom>
          <a:noFill/>
        </p:spPr>
        <p:txBody>
          <a:bodyPr wrap="square" rtlCol="0">
            <a:normAutofit fontScale="90000"/>
          </a:bodyPr>
          <a:lstStyle/>
          <a:p>
            <a:r>
              <a:rPr sz="3200" b="1">
                <a:solidFill>
                  <a:schemeClr val="accent1"/>
                </a:solidFill>
                <a:latin typeface="微软雅黑" panose="020B0503020204020204" pitchFamily="34" charset="-122"/>
                <a:ea typeface="微软雅黑" panose="020B0503020204020204" pitchFamily="34" charset="-122"/>
                <a:cs typeface="+mj-cs"/>
                <a:sym typeface="+mn-ea"/>
              </a:rPr>
              <a:t>The impact of E-business on business models</a:t>
            </a:r>
            <a:endParaRPr sz="3200" b="1">
              <a:solidFill>
                <a:schemeClr val="accent1"/>
              </a:solidFill>
              <a:latin typeface="微软雅黑" panose="020B0503020204020204" pitchFamily="34" charset="-122"/>
              <a:ea typeface="微软雅黑" panose="020B0503020204020204" pitchFamily="34" charset="-122"/>
              <a:cs typeface="+mj-cs"/>
              <a:sym typeface="+mn-ea"/>
            </a:endParaRPr>
          </a:p>
        </p:txBody>
      </p:sp>
      <p:pic>
        <p:nvPicPr>
          <p:cNvPr id="8" name="图片 7"/>
          <p:cNvPicPr>
            <a:picLocks noChangeAspect="1"/>
          </p:cNvPicPr>
          <p:nvPr>
            <p:custDataLst>
              <p:tags r:id="rId7"/>
            </p:custDataLst>
          </p:nvPr>
        </p:nvPicPr>
        <p:blipFill>
          <a:blip r:embed="rId8"/>
          <a:stretch>
            <a:fillRect/>
          </a:stretch>
        </p:blipFill>
        <p:spPr>
          <a:xfrm>
            <a:off x="9087485" y="1784350"/>
            <a:ext cx="2336800" cy="164465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8434705" y="3900805"/>
            <a:ext cx="3603625" cy="1759585"/>
          </a:xfrm>
          <a:prstGeom prst="rect">
            <a:avLst/>
          </a:prstGeom>
        </p:spPr>
      </p:pic>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par>
                                <p:cTn id="12" presetID="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to="" calcmode="lin" valueType="num">
                                      <p:cBhvr>
                                        <p:cTn id="14"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6"/>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to="" calcmode="lin" valueType="num">
                                      <p:cBhvr>
                                        <p:cTn id="28" dur="500" fill="hold">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3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3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35"/>
                                        </p:tgtEl>
                                        <p:attrNameLst>
                                          <p:attrName>ppt_h</p:attrName>
                                        </p:attrNameLst>
                                      </p:cBhvr>
                                      <p:tavLst>
                                        <p:tav tm="0">
                                          <p:val>
                                            <p:strVal val="#ppt_h*2"/>
                                          </p:val>
                                        </p:tav>
                                        <p:tav tm="100000">
                                          <p:val>
                                            <p:strVal val="#ppt_h"/>
                                          </p:val>
                                        </p:tav>
                                      </p:tavLst>
                                    </p:anim>
                                  </p:childTnLst>
                                </p:cTn>
                              </p:par>
                              <p:par>
                                <p:cTn id="33" presetID="0" presetClass="entr" presetSubtype="0" fill="hold" grpId="1" nodeType="withEffect">
                                  <p:stCondLst>
                                    <p:cond delay="0"/>
                                  </p:stCondLst>
                                  <p:iterate type="lt">
                                    <p:tmPct val="0"/>
                                  </p:iterate>
                                  <p:childTnLst>
                                    <p:set>
                                      <p:cBhvr>
                                        <p:cTn id="34" dur="1" fill="hold">
                                          <p:stCondLst>
                                            <p:cond delay="0"/>
                                          </p:stCondLst>
                                        </p:cTn>
                                        <p:tgtEl>
                                          <p:spTgt spid="34"/>
                                        </p:tgtEl>
                                        <p:attrNameLst>
                                          <p:attrName>style.visibility</p:attrName>
                                        </p:attrNameLst>
                                      </p:cBhvr>
                                      <p:to>
                                        <p:strVal val="visible"/>
                                      </p:to>
                                    </p:set>
                                    <p:anim to="" calcmode="lin" valueType="num">
                                      <p:cBhvr>
                                        <p:cTn id="35"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3"/>
                                        </p:tgtEl>
                                        <p:attrNameLst>
                                          <p:attrName>style.visibility</p:attrName>
                                        </p:attrNameLst>
                                      </p:cBhvr>
                                      <p:to>
                                        <p:strVal val="visible"/>
                                      </p:to>
                                    </p:set>
                                    <p:animEffect transition="in" filter="fade">
                                      <p:cBhvr>
                                        <p:cTn id="42" dur="300"/>
                                        <p:tgtEl>
                                          <p:spTgt spid="3"/>
                                        </p:tgtEl>
                                      </p:cBhvr>
                                    </p:animEffect>
                                    <p:anim to="" calcmode="lin" valueType="num">
                                      <p:cBhvr>
                                        <p:cTn id="43"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3"/>
                                        </p:tgtEl>
                                      </p:cBhvr>
                                      <p:from x="100000" y="100000"/>
                                      <p:to x="250000" y="250000"/>
                                    </p:animScale>
                                    <p:animScale>
                                      <p:cBhvr>
                                        <p:cTn id="46" dur="150" accel="50000" fill="remove">
                                          <p:stCondLst>
                                            <p:cond delay="150"/>
                                          </p:stCondLst>
                                        </p:cTn>
                                        <p:tgtEl>
                                          <p:spTgt spid="3"/>
                                        </p:tgtEl>
                                      </p:cBhvr>
                                      <p:from x="100000" y="100000"/>
                                      <p:to x="150000" y="150000"/>
                                    </p:animScale>
                                    <p:anim to="" calcmode="lin" valueType="num">
                                      <p:cBhvr>
                                        <p:cTn id="47"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4" grpId="0"/>
      <p:bldP spid="34" grpId="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lang="en-US" sz="4400" b="1">
                <a:solidFill>
                  <a:schemeClr val="accent1"/>
                </a:solidFill>
                <a:latin typeface="微软雅黑" panose="020B0503020204020204" pitchFamily="34" charset="-122"/>
                <a:ea typeface="微软雅黑" panose="020B0503020204020204" pitchFamily="34" charset="-122"/>
              </a:rPr>
              <a:t>business</a:t>
            </a:r>
            <a:r>
              <a:rPr lang="zh-CN" altLang="en-US" sz="4400" b="1">
                <a:solidFill>
                  <a:schemeClr val="accent1"/>
                </a:solidFill>
                <a:latin typeface="微软雅黑" panose="020B0503020204020204" pitchFamily="34" charset="-122"/>
                <a:ea typeface="微软雅黑" panose="020B0503020204020204" pitchFamily="34" charset="-122"/>
              </a:rPr>
              <a:t>历史与演变</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The history and evolution of 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02</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28"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29"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30"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to="" calcmode="lin" valueType="num">
                                      <p:cBhvr>
                                        <p:cTn id="33" dur="400" accel="50000" fill="hold">
                                          <p:stCondLst>
                                            <p:cond delay="0"/>
                                          </p:stCondLst>
                                        </p:cTn>
                                        <p:tgtEl>
                                          <p:spTgt spid="5"/>
                                        </p:tgtEl>
                                        <p:attrNameLst>
                                          <p:attrName>ppt_w</p:attrName>
                                        </p:attrNameLst>
                                      </p:cBhvr>
                                      <p:tavLst>
                                        <p:tav tm="0">
                                          <p:val>
                                            <p:fltVal val="0"/>
                                          </p:val>
                                        </p:tav>
                                        <p:tav tm="100000">
                                          <p:val>
                                            <p:strVal val="#ppt_w"/>
                                          </p:val>
                                        </p:tav>
                                      </p:tavLst>
                                    </p:anim>
                                    <p:anim to="" calcmode="lin" valueType="num">
                                      <p:cBhvr>
                                        <p:cTn id="34" dur="400" accel="50000" fill="hold">
                                          <p:stCondLst>
                                            <p:cond delay="0"/>
                                          </p:stCondLst>
                                        </p:cTn>
                                        <p:tgtEl>
                                          <p:spTgt spid="5"/>
                                        </p:tgtEl>
                                        <p:attrNameLst>
                                          <p:attrName>ppt_h</p:attrName>
                                        </p:attrNameLst>
                                      </p:cBhvr>
                                      <p:tavLst>
                                        <p:tav tm="0">
                                          <p:val>
                                            <p:fltVal val="0"/>
                                          </p:val>
                                        </p:tav>
                                        <p:tav tm="100000">
                                          <p:val>
                                            <p:strVal val="#ppt_h"/>
                                          </p:val>
                                        </p:tav>
                                      </p:tavLst>
                                    </p:anim>
                                    <p:anim to="" calcmode="lin" valueType="num">
                                      <p:cBhvr>
                                        <p:cTn id="35" dur="100" autoRev="1" fill="hold">
                                          <p:stCondLst>
                                            <p:cond delay="400"/>
                                          </p:stCondLst>
                                        </p:cTn>
                                        <p:tgtEl>
                                          <p:spTgt spid="5"/>
                                        </p:tgtEl>
                                        <p:attrNameLst>
                                          <p:attrName>ppt_w</p:attrName>
                                        </p:attrNameLst>
                                      </p:cBhvr>
                                      <p:tavLst>
                                        <p:tav tm="0">
                                          <p:val>
                                            <p:strVal val="#ppt_w"/>
                                          </p:val>
                                        </p:tav>
                                        <p:tav tm="100000">
                                          <p:val>
                                            <p:strVal val="#ppt_w*1.4"/>
                                          </p:val>
                                        </p:tav>
                                      </p:tavLst>
                                    </p:anim>
                                    <p:anim to="" calcmode="lin" valueType="num">
                                      <p:cBhvr>
                                        <p:cTn id="36" dur="100" autoRev="1" fill="hold">
                                          <p:stCondLst>
                                            <p:cond delay="400"/>
                                          </p:stCondLst>
                                        </p:cTn>
                                        <p:tgtEl>
                                          <p:spTgt spid="5"/>
                                        </p:tgtEl>
                                        <p:attrNameLst>
                                          <p:attrName>ppt_h</p:attrName>
                                        </p:attrNameLst>
                                      </p:cBhvr>
                                      <p:tavLst>
                                        <p:tav tm="0">
                                          <p:val>
                                            <p:strVal val="#ppt_h"/>
                                          </p:val>
                                        </p:tav>
                                        <p:tav tm="100000">
                                          <p:val>
                                            <p:strVal val="#ppt_h*1.4"/>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to="" calcmode="lin" valueType="num">
                                      <p:cBhvr>
                                        <p:cTn id="39" dur="400" accel="50000" fill="hold">
                                          <p:stCondLst>
                                            <p:cond delay="0"/>
                                          </p:stCondLst>
                                        </p:cTn>
                                        <p:tgtEl>
                                          <p:spTgt spid="3"/>
                                        </p:tgtEl>
                                        <p:attrNameLst>
                                          <p:attrName>ppt_w</p:attrName>
                                        </p:attrNameLst>
                                      </p:cBhvr>
                                      <p:tavLst>
                                        <p:tav tm="0">
                                          <p:val>
                                            <p:fltVal val="0"/>
                                          </p:val>
                                        </p:tav>
                                        <p:tav tm="100000">
                                          <p:val>
                                            <p:strVal val="#ppt_w"/>
                                          </p:val>
                                        </p:tav>
                                      </p:tavLst>
                                    </p:anim>
                                    <p:anim to="" calcmode="lin" valueType="num">
                                      <p:cBhvr>
                                        <p:cTn id="40" dur="400" accel="50000" fill="hold">
                                          <p:stCondLst>
                                            <p:cond delay="0"/>
                                          </p:stCondLst>
                                        </p:cTn>
                                        <p:tgtEl>
                                          <p:spTgt spid="3"/>
                                        </p:tgtEl>
                                        <p:attrNameLst>
                                          <p:attrName>ppt_h</p:attrName>
                                        </p:attrNameLst>
                                      </p:cBhvr>
                                      <p:tavLst>
                                        <p:tav tm="0">
                                          <p:val>
                                            <p:fltVal val="0"/>
                                          </p:val>
                                        </p:tav>
                                        <p:tav tm="100000">
                                          <p:val>
                                            <p:strVal val="#ppt_h"/>
                                          </p:val>
                                        </p:tav>
                                      </p:tavLst>
                                    </p:anim>
                                    <p:anim to="" calcmode="lin" valueType="num">
                                      <p:cBhvr>
                                        <p:cTn id="41" dur="100" autoRev="1" fill="hold">
                                          <p:stCondLst>
                                            <p:cond delay="400"/>
                                          </p:stCondLst>
                                        </p:cTn>
                                        <p:tgtEl>
                                          <p:spTgt spid="3"/>
                                        </p:tgtEl>
                                        <p:attrNameLst>
                                          <p:attrName>ppt_w</p:attrName>
                                        </p:attrNameLst>
                                      </p:cBhvr>
                                      <p:tavLst>
                                        <p:tav tm="0">
                                          <p:val>
                                            <p:strVal val="#ppt_w"/>
                                          </p:val>
                                        </p:tav>
                                        <p:tav tm="100000">
                                          <p:val>
                                            <p:strVal val="#ppt_w*1.4"/>
                                          </p:val>
                                        </p:tav>
                                      </p:tavLst>
                                    </p:anim>
                                    <p:anim to="" calcmode="lin" valueType="num">
                                      <p:cBhvr>
                                        <p:cTn id="42" dur="100" autoRev="1" fill="hold">
                                          <p:stCondLst>
                                            <p:cond delay="400"/>
                                          </p:stCondLst>
                                        </p:cTn>
                                        <p:tgtEl>
                                          <p:spTgt spid="3"/>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图片1"/>
          <p:cNvSpPr/>
          <p:nvPr>
            <p:custDataLst>
              <p:tags r:id="rId3"/>
            </p:custDataLst>
          </p:nvPr>
        </p:nvSpPr>
        <p:spPr>
          <a:xfrm>
            <a:off x="2442065" y="845121"/>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片2"/>
          <p:cNvSpPr/>
          <p:nvPr>
            <p:custDataLst>
              <p:tags r:id="rId5"/>
            </p:custDataLst>
          </p:nvPr>
        </p:nvSpPr>
        <p:spPr>
          <a:xfrm>
            <a:off x="199246" y="3087939"/>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图片3"/>
          <p:cNvSpPr/>
          <p:nvPr>
            <p:custDataLst>
              <p:tags r:id="rId7"/>
            </p:custDataLst>
          </p:nvPr>
        </p:nvSpPr>
        <p:spPr>
          <a:xfrm>
            <a:off x="2561829" y="5330758"/>
            <a:ext cx="3443504" cy="1527242"/>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dpi="0" rotWithShape="0">
            <a:blip r:embed="rId8"/>
            <a:srcRect/>
            <a:stretch>
              <a:fillRect t="-62736" b="-627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标题"/>
          <p:cNvSpPr txBox="1"/>
          <p:nvPr>
            <p:custDataLst>
              <p:tags r:id="rId9"/>
            </p:custDataLst>
          </p:nvPr>
        </p:nvSpPr>
        <p:spPr>
          <a:xfrm>
            <a:off x="6579198" y="1318260"/>
            <a:ext cx="4797462" cy="583565"/>
          </a:xfrm>
          <a:prstGeom prst="rect">
            <a:avLst/>
          </a:prstGeom>
          <a:noFill/>
        </p:spPr>
        <p:txBody>
          <a:bodyPr wrap="square" rtlCol="0" anchor="ctr" anchorCtr="0">
            <a:normAutofit/>
          </a:bodyPr>
          <a:lstStyle/>
          <a:p>
            <a:pPr indent="0" fontAlgn="auto"/>
            <a:r>
              <a:rPr lang="zh-CN" altLang="en-US" sz="3200" b="1">
                <a:solidFill>
                  <a:schemeClr val="accent1"/>
                </a:solidFill>
                <a:latin typeface="微软雅黑" panose="020B0503020204020204" pitchFamily="34" charset="-122"/>
                <a:ea typeface="微软雅黑" panose="020B0503020204020204" pitchFamily="34" charset="-122"/>
                <a:cs typeface="思源黑体 CN Bold" panose="020B0800000000000000" charset="-122"/>
                <a:sym typeface="+mn-lt"/>
              </a:rPr>
              <a:t>商业及其历史</a:t>
            </a:r>
            <a:endParaRPr lang="en-US" sz="3200" b="1" dirty="0">
              <a:solidFill>
                <a:schemeClr val="accent1"/>
              </a:solidFill>
              <a:latin typeface="微软雅黑" panose="020B0503020204020204" pitchFamily="34" charset="-122"/>
              <a:ea typeface="微软雅黑" panose="020B0503020204020204" pitchFamily="34" charset="-122"/>
            </a:endParaRPr>
          </a:p>
        </p:txBody>
      </p:sp>
      <p:sp>
        <p:nvSpPr>
          <p:cNvPr id="10" name="内容"/>
          <p:cNvSpPr txBox="1"/>
          <p:nvPr>
            <p:custDataLst>
              <p:tags r:id="rId10"/>
            </p:custDataLst>
          </p:nvPr>
        </p:nvSpPr>
        <p:spPr>
          <a:xfrm>
            <a:off x="6579235" y="2000250"/>
            <a:ext cx="4933950" cy="3570605"/>
          </a:xfrm>
          <a:prstGeom prst="rect">
            <a:avLst/>
          </a:prstGeom>
          <a:noFill/>
        </p:spPr>
        <p:txBody>
          <a:bodyPr wrap="square" rtlCol="0" anchor="t">
            <a:normAutofit fontScale="77500" lnSpcReduction="20000"/>
          </a:bodyPr>
          <a:lstStyle/>
          <a:p>
            <a:pPr algn="just">
              <a:lnSpc>
                <a:spcPct val="150000"/>
              </a:lnSpc>
              <a:spcBef>
                <a:spcPts val="300"/>
              </a:spcBef>
              <a:spcAft>
                <a:spcPts val="300"/>
              </a:spcAft>
            </a:pPr>
            <a:r>
              <a:rPr lang="zh-CN" altLang="en-US" sz="1200" b="1">
                <a:latin typeface="微软雅黑" panose="020B0503020204020204" pitchFamily="34" charset="-122"/>
                <a:ea typeface="微软雅黑" panose="020B0503020204020204" pitchFamily="34" charset="-122"/>
                <a:cs typeface="思源黑体 CN Normal" panose="020B0400000000000000" charset="-122"/>
                <a:sym typeface="+mn-ea"/>
              </a:rPr>
              <a:t>电子商务：现状与趋势</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200" b="1">
                <a:latin typeface="微软雅黑" panose="020B0503020204020204" pitchFamily="34" charset="-122"/>
                <a:ea typeface="微软雅黑" panose="020B0503020204020204" pitchFamily="34" charset="-122"/>
                <a:cs typeface="思源黑体 CN Normal" panose="020B0400000000000000" charset="-122"/>
                <a:sym typeface="+mn-ea"/>
              </a:rPr>
              <a:t>商业及其历史：电子商务如何改变商业模式和消费方式？</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
随着互联网技术的飞速发展，电子商务迅速崛起。与传统的实体店相比，电子商务具有更低的运营成本、更广泛的市场范围和更便捷的消费体验等优势。电子商务的出现，改变了商业的格局和消费者的生活方式。其中一些主要影响包括：
</a:t>
            </a:r>
            <a:r>
              <a:rPr lang="en-US" altLang="zh-CN" sz="1400" b="1">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400" b="1">
                <a:latin typeface="微软雅黑" panose="020B0503020204020204" pitchFamily="34" charset="-122"/>
                <a:ea typeface="微软雅黑" panose="020B0503020204020204" pitchFamily="34" charset="-122"/>
                <a:cs typeface="思源黑体 CN Normal" panose="020B0400000000000000" charset="-122"/>
                <a:sym typeface="+mn-ea"/>
              </a:rPr>
              <a:t>便捷的购物体验</a:t>
            </a:r>
            <a:r>
              <a:rPr lang="zh-CN" altLang="en-US" sz="1200">
                <a:latin typeface="微软雅黑" panose="020B0503020204020204" pitchFamily="34" charset="-122"/>
                <a:ea typeface="微软雅黑" panose="020B0503020204020204" pitchFamily="34" charset="-122"/>
                <a:cs typeface="思源黑体 CN Normal" panose="020B0400000000000000" charset="-122"/>
                <a:sym typeface="+mn-ea"/>
              </a:rPr>
              <a:t>
借助电子商务平台，消费者可以随时随地购买商品。无论是工作日还是周末，上午还是半夜，都可以通过电子设备轻松完成购物。此外，在电子商务平台上，消费者还可以轻松比较不同产品的价格和质量，从而做出更明智的购买决策。
电子商务平台使得商家可以不受地域限制地销售产品，极大扩展了他们的市场范围。网络平台，使得跨境贸易成为可能，为消费者提供了更多高质量、低价的商品。这大大增加了消费者的选择，同时也加快了市场竞争。
随着互联网技术的不断升级，电子商务已经成为在商业市场中的不可或缺的一部分。通过互联网，商家和消费者可以更加紧密地联系，进一步扩大销售和服务范围。同时，电子商务也催生了新的商业模式，如共享经济、小额信贷等等，对商业发展带来了深刻的影响。</a:t>
            </a:r>
            <a:endParaRPr lang="zh-CN" altLang="en-US" sz="12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to="" calcmode="lin" valueType="num">
                                      <p:cBhvr>
                                        <p:cTn id="15"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to="" calcmode="lin" valueType="num">
                                      <p:cBhvr>
                                        <p:cTn id="19"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to="" calcmode="lin" valueType="num">
                                      <p:cBhvr>
                                        <p:cTn id="23" dur="500" fill="hold">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to="" calcmode="lin" valueType="num">
                                      <p:cBhvr>
                                        <p:cTn id="32"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3"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P spid="8"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0" name="!!平滑4"/>
          <p:cNvSpPr/>
          <p:nvPr/>
        </p:nvSpPr>
        <p:spPr>
          <a:xfrm>
            <a:off x="0" y="4745305"/>
            <a:ext cx="7378349" cy="2112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平滑2"/>
          <p:cNvCxnSpPr/>
          <p:nvPr/>
        </p:nvCxnSpPr>
        <p:spPr>
          <a:xfrm>
            <a:off x="8557936" y="4745305"/>
            <a:ext cx="21239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nvCxnSpPr>
        <p:spPr>
          <a:xfrm>
            <a:off x="10681856" y="3568783"/>
            <a:ext cx="0" cy="117652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926285" y="3881039"/>
            <a:ext cx="3265714" cy="552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图片1"/>
          <p:cNvSpPr/>
          <p:nvPr>
            <p:custDataLst>
              <p:tags r:id="rId3"/>
            </p:custDataLst>
          </p:nvPr>
        </p:nvSpPr>
        <p:spPr>
          <a:xfrm>
            <a:off x="1135380" y="3569335"/>
            <a:ext cx="2359660" cy="2352675"/>
          </a:xfrm>
          <a:prstGeom prst="roundRect">
            <a:avLst>
              <a:gd name="adj" fmla="val 1970"/>
            </a:avLst>
          </a:prstGeom>
          <a:blipFill dpi="0" rotWithShape="0">
            <a:blip r:embed="rId4"/>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图片2"/>
          <p:cNvSpPr/>
          <p:nvPr>
            <p:custDataLst>
              <p:tags r:id="rId5"/>
            </p:custDataLst>
          </p:nvPr>
        </p:nvSpPr>
        <p:spPr>
          <a:xfrm>
            <a:off x="3666490" y="3569335"/>
            <a:ext cx="2359660" cy="2352675"/>
          </a:xfrm>
          <a:prstGeom prst="roundRect">
            <a:avLst>
              <a:gd name="adj" fmla="val 1970"/>
            </a:avLst>
          </a:prstGeom>
          <a:blipFill dpi="0" rotWithShape="0">
            <a:blip r:embed="rId6"/>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图片3"/>
          <p:cNvSpPr/>
          <p:nvPr>
            <p:custDataLst>
              <p:tags r:id="rId7"/>
            </p:custDataLst>
          </p:nvPr>
        </p:nvSpPr>
        <p:spPr>
          <a:xfrm>
            <a:off x="6197600" y="3569335"/>
            <a:ext cx="2359660" cy="2352675"/>
          </a:xfrm>
          <a:prstGeom prst="roundRect">
            <a:avLst>
              <a:gd name="adj" fmla="val 1970"/>
            </a:avLst>
          </a:prstGeom>
          <a:blipFill dpi="0" rotWithShape="0">
            <a:blip r:embed="rId8"/>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4" name="标题"/>
          <p:cNvSpPr txBox="1"/>
          <p:nvPr>
            <p:custDataLst>
              <p:tags r:id="rId9"/>
            </p:custDataLst>
          </p:nvPr>
        </p:nvSpPr>
        <p:spPr>
          <a:xfrm>
            <a:off x="810895" y="598805"/>
            <a:ext cx="8115390" cy="645160"/>
          </a:xfrm>
          <a:prstGeom prst="rect">
            <a:avLst/>
          </a:prstGeom>
          <a:noFill/>
        </p:spPr>
        <p:txBody>
          <a:bodyPr wrap="square" rtlCol="0" anchor="ctr" anchorCtr="0">
            <a:normAutofit/>
          </a:bodyPr>
          <a:lstStyle/>
          <a:p>
            <a:pPr indent="0" algn="l" fontAlgn="auto"/>
            <a:r>
              <a:rPr lang="zh-CN" altLang="en-US" sz="3200" b="1">
                <a:solidFill>
                  <a:schemeClr val="accent1"/>
                </a:solidFill>
                <a:latin typeface="微软雅黑" panose="020B0503020204020204" pitchFamily="34" charset="-122"/>
                <a:ea typeface="微软雅黑" panose="020B0503020204020204" pitchFamily="34" charset="-122"/>
                <a:sym typeface="+mn-ea"/>
              </a:rPr>
              <a:t>电子商务的定义</a:t>
            </a:r>
            <a:endParaRPr lang="zh-CN" altLang="en-US" sz="32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7" name="内容"/>
          <p:cNvSpPr txBox="1"/>
          <p:nvPr>
            <p:custDataLst>
              <p:tags r:id="rId10"/>
            </p:custDataLst>
          </p:nvPr>
        </p:nvSpPr>
        <p:spPr>
          <a:xfrm>
            <a:off x="810895" y="1387475"/>
            <a:ext cx="10013315" cy="1910080"/>
          </a:xfrm>
          <a:prstGeom prst="rect">
            <a:avLst/>
          </a:prstGeom>
          <a:noFill/>
        </p:spPr>
        <p:txBody>
          <a:bodyPr wrap="square">
            <a:normAutofit/>
          </a:bodyPr>
          <a:lstStyle/>
          <a:p>
            <a:pPr algn="l">
              <a:lnSpc>
                <a:spcPct val="150000"/>
              </a:lnSpc>
              <a:spcBef>
                <a:spcPts val="300"/>
              </a:spcBef>
              <a:spcAft>
                <a:spcPts val="300"/>
              </a:spcAft>
              <a:buClrTx/>
              <a:buSzTx/>
              <a:buNone/>
            </a:pPr>
            <a:r>
              <a:rPr lang="zh-CN" altLang="en-US" sz="1200">
                <a:latin typeface="微软雅黑" panose="020B0503020204020204" pitchFamily="34" charset="-122"/>
                <a:ea typeface="微软雅黑" panose="020B0503020204020204" pitchFamily="34" charset="-122"/>
                <a:cs typeface="阿里巴巴普惠体 2.0 55 Regular" panose="00020600040101010101" charset="-122"/>
                <a:sym typeface="+mn-ea"/>
              </a:rPr>
              <a:t>电子商务是指利用互联网和计算机技术，实现在线购物、在线支付、在线交易、在线客服等商业活动的全部过程。其中，电子商务的核心是在线交易，它完全依赖于互联网技术与电子商务平台的支持。除此之外，电子商务还包括电子商务门户网站、电子商务搜索引擎、电子商务数据统计与分析、电子商务安全等多个方面。</a:t>
            </a:r>
            <a:endParaRPr lang="zh-CN" altLang="en-US" sz="1200" b="0" i="0" dirty="0">
              <a:latin typeface="微软雅黑" panose="020B0503020204020204" pitchFamily="34" charset="-122"/>
              <a:ea typeface="微软雅黑" panose="020B0503020204020204" pitchFamily="34" charset="-122"/>
              <a:cs typeface="阿里巴巴普惠体 2.0 55 Regular" panose="00020600040101010101" charset="-122"/>
            </a:endParaRPr>
          </a:p>
        </p:txBody>
      </p:sp>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6"/>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2"/>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to="" calcmode="lin" valueType="num">
                                      <p:cBhvr>
                                        <p:cTn id="17" dur="500" fill="hold">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20"/>
                                        </p:tgtEl>
                                        <p:attrNameLst>
                                          <p:attrName>style.opacity</p:attrName>
                                        </p:attrNameLst>
                                      </p:cBhvr>
                                      <p:tavLst>
                                        <p:tav tm="0">
                                          <p:val>
                                            <p:fltVal val="0"/>
                                          </p:val>
                                        </p:tav>
                                        <p:tav tm="100000">
                                          <p:val>
                                            <p:fltVal val="1"/>
                                          </p:val>
                                        </p:tav>
                                      </p:tavLst>
                                    </p:anim>
                                  </p:childTnLst>
                                </p:cTn>
                              </p:par>
                              <p:par>
                                <p:cTn id="20" presetID="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to="" calcmode="lin" valueType="num">
                                      <p:cBhvr>
                                        <p:cTn id="32" dur="500" fill="hold">
                                          <p:stCondLst>
                                            <p:cond delay="0"/>
                                          </p:stCondLst>
                                        </p:cTn>
                                        <p:tgtEl>
                                          <p:spTgt spid="3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3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39"/>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to="" calcmode="lin" valueType="num">
                                      <p:cBhvr>
                                        <p:cTn id="3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to="" calcmode="lin" valueType="num">
                                      <p:cBhvr>
                                        <p:cTn id="42"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to="" calcmode="lin" valueType="num">
                                      <p:cBhvr>
                                        <p:cTn id="47"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0"/>
                                        </p:tgtEl>
                                        <p:attrNameLst>
                                          <p:attrName>style.opacity</p:attrName>
                                        </p:attrNameLst>
                                      </p:cBhvr>
                                      <p:tavLst>
                                        <p:tav tm="0">
                                          <p:val>
                                            <p:fltVal val="0"/>
                                          </p:val>
                                        </p:tav>
                                        <p:tav tm="100000">
                                          <p:val>
                                            <p:fltVal val="1"/>
                                          </p:val>
                                        </p:tav>
                                      </p:tavLst>
                                    </p:anim>
                                  </p:childTnLst>
                                </p:cTn>
                              </p:par>
                              <p:par>
                                <p:cTn id="50" presetID="23" presetClass="entr" presetSubtype="288"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strVal val="4/3*#ppt_w"/>
                                          </p:val>
                                        </p:tav>
                                        <p:tav tm="100000">
                                          <p:val>
                                            <p:strVal val="#ppt_w"/>
                                          </p:val>
                                        </p:tav>
                                      </p:tavLst>
                                    </p:anim>
                                    <p:anim calcmode="lin" valueType="num">
                                      <p:cBhvr>
                                        <p:cTn id="53" dur="500" fill="hold"/>
                                        <p:tgtEl>
                                          <p:spTgt spid="14"/>
                                        </p:tgtEl>
                                        <p:attrNameLst>
                                          <p:attrName>ppt_h</p:attrName>
                                        </p:attrNameLst>
                                      </p:cBhvr>
                                      <p:tavLst>
                                        <p:tav tm="0">
                                          <p:val>
                                            <p:strVal val="4/3*#ppt_h"/>
                                          </p:val>
                                        </p:tav>
                                        <p:tav tm="100000">
                                          <p:val>
                                            <p:strVal val="#ppt_h"/>
                                          </p:val>
                                        </p:tav>
                                      </p:tavLst>
                                    </p:anim>
                                  </p:childTnLst>
                                </p:cTn>
                              </p:par>
                              <p:par>
                                <p:cTn id="54" presetID="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to="" calcmode="lin" valueType="num">
                                      <p:cBhvr>
                                        <p:cTn id="56" dur="500" fill="hold">
                                          <p:stCondLst>
                                            <p:cond delay="0"/>
                                          </p:stCondLst>
                                        </p:cTn>
                                        <p:tgtEl>
                                          <p:spTgt spid="1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7" dur="500" fill="hold">
                                          <p:stCondLst>
                                            <p:cond delay="0"/>
                                          </p:stCondLst>
                                        </p:cTn>
                                        <p:tgtEl>
                                          <p:spTgt spid="1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8" dur="500" fill="hold">
                                          <p:stCondLst>
                                            <p:cond delay="0"/>
                                          </p:stCondLst>
                                        </p:cTn>
                                        <p:tgtEl>
                                          <p:spTgt spid="17"/>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39" grpId="0" animBg="1"/>
      <p:bldP spid="3" grpId="0" animBg="1"/>
      <p:bldP spid="8" grpId="0" animBg="1"/>
      <p:bldP spid="10" grpId="0" animBg="1"/>
      <p:bldP spid="14" grpId="0"/>
      <p:bldP spid="17" grpId="0"/>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 name="YOO_CHATSHAPE_TYPE" val="YOO_CHATSHAPE_TITLE"/>
</p:tagLst>
</file>

<file path=ppt/tags/tag103.xml><?xml version="1.0" encoding="utf-8"?>
<p:tagLst xmlns:p="http://schemas.openxmlformats.org/presentationml/2006/main">
  <p:tag name="KSO_WM_BEAUTIFY_FLAG" val=""/>
  <p:tag name="YOO_CHATSHAPE_TYPE" val="YOO_CHATSHAPE_SUBTITLE"/>
</p:tagLst>
</file>

<file path=ppt/tags/tag104.xml><?xml version="1.0" encoding="utf-8"?>
<p:tagLst xmlns:p="http://schemas.openxmlformats.org/presentationml/2006/main">
  <p:tag name="YOO_CHATSHAPE_TYPE" val="YOO_CHATSHAPE_NUM"/>
</p:tagLst>
</file>

<file path=ppt/tags/tag105.xml><?xml version="1.0" encoding="utf-8"?>
<p:tagLst xmlns:p="http://schemas.openxmlformats.org/presentationml/2006/main">
  <p:tag name="YOO_CHATPAGE_TYPE" val="YOO_CHATPAGE_CHATPER"/>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YOO_CHATSHAPE_TYPE" val="YOO_CHATSHAPE_CHILDCONTENT"/>
</p:tagLst>
</file>

<file path=ppt/tags/tag109.xml><?xml version="1.0" encoding="utf-8"?>
<p:tagLst xmlns:p="http://schemas.openxmlformats.org/presentationml/2006/main">
  <p:tag name="YOO_CHATSHAPE_TYPE" val="YOO_CHATSHAPE_CHILDCONTENT"/>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YOO_CHATSHAPE_TYPE" val="YOO_CHATSHAPE_CHILDTITLE"/>
</p:tagLst>
</file>

<file path=ppt/tags/tag111.xml><?xml version="1.0" encoding="utf-8"?>
<p:tagLst xmlns:p="http://schemas.openxmlformats.org/presentationml/2006/main">
  <p:tag name="YOO_CHATSHAPE_TYPE" val="YOO_CHATSHAPE_CHILDTITLE"/>
</p:tagLst>
</file>

<file path=ppt/tags/tag112.xml><?xml version="1.0" encoding="utf-8"?>
<p:tagLst xmlns:p="http://schemas.openxmlformats.org/presentationml/2006/main">
  <p:tag name="YOO_CHATSHAPE_TYPE" val="YOO_CHATSHAPE_TITLE"/>
</p:tagLst>
</file>

<file path=ppt/tags/tag113.xml><?xml version="1.0" encoding="utf-8"?>
<p:tagLst xmlns:p="http://schemas.openxmlformats.org/presentationml/2006/main">
  <p:tag name="TAG_CONTENT_TYPE" val="二级大纲2"/>
  <p:tag name="YOO_CHATPAGE_TYPE" val="YOO_CHATPAGE_MULTCONTENT"/>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YOO_CHATSHAPE_TYPE" val="YOO_CHATSHAPE_CHILDCONTENT"/>
</p:tagLst>
</file>

<file path=ppt/tags/tag117.xml><?xml version="1.0" encoding="utf-8"?>
<p:tagLst xmlns:p="http://schemas.openxmlformats.org/presentationml/2006/main">
  <p:tag name="YOO_CHATSHAPE_TYPE" val="YOO_CHATSHAPE_CHILDCONTENT"/>
</p:tagLst>
</file>

<file path=ppt/tags/tag118.xml><?xml version="1.0" encoding="utf-8"?>
<p:tagLst xmlns:p="http://schemas.openxmlformats.org/presentationml/2006/main">
  <p:tag name="YOO_CHATSHAPE_TYPE" val="YOO_CHATSHAPE_CHILDTITLE"/>
</p:tagLst>
</file>

<file path=ppt/tags/tag119.xml><?xml version="1.0" encoding="utf-8"?>
<p:tagLst xmlns:p="http://schemas.openxmlformats.org/presentationml/2006/main">
  <p:tag name="YOO_CHATSHAPE_TYPE" val="YOO_CHATSHAPE_CHILDTITLE"/>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YOO_CHATSHAPE_TYPE" val="YOO_CHATSHAPE_TITLE"/>
</p:tagLst>
</file>

<file path=ppt/tags/tag121.xml><?xml version="1.0" encoding="utf-8"?>
<p:tagLst xmlns:p="http://schemas.openxmlformats.org/presentationml/2006/main">
  <p:tag name="TAG_CONTENT_TYPE" val="二级大纲2"/>
  <p:tag name="YOO_CHATPAGE_TYPE" val="YOO_CHATPAGE_MULTCONTENT"/>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 name="YOO_CHATSHAPE_TYPE" val="YOO_CHATSHAPE_TITLE"/>
</p:tagLst>
</file>

<file path=ppt/tags/tag131.xml><?xml version="1.0" encoding="utf-8"?>
<p:tagLst xmlns:p="http://schemas.openxmlformats.org/presentationml/2006/main">
  <p:tag name="KSO_WM_BEAUTIFY_FLAG" val=""/>
  <p:tag name="YOO_CHATSHAPE_TYPE" val="YOO_CHATSHAPE_SUBTITLE"/>
</p:tagLst>
</file>

<file path=ppt/tags/tag132.xml><?xml version="1.0" encoding="utf-8"?>
<p:tagLst xmlns:p="http://schemas.openxmlformats.org/presentationml/2006/main">
  <p:tag name="YOO_CHATSHAPE_TYPE" val="YOO_CHATSHAPE_NUM"/>
</p:tagLst>
</file>

<file path=ppt/tags/tag133.xml><?xml version="1.0" encoding="utf-8"?>
<p:tagLst xmlns:p="http://schemas.openxmlformats.org/presentationml/2006/main">
  <p:tag name="YOO_CHATPAGE_TYPE" val="YOO_CHATPAGE_CHATPER"/>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7.xml><?xml version="1.0" encoding="utf-8"?>
<p:tagLst xmlns:p="http://schemas.openxmlformats.org/presentationml/2006/main">
  <p:tag name="KSO_WM_UNIT_TEXT_FILL_FORE_SCHEMECOLOR_INDEX_BRIGHTNESS" val="0"/>
  <p:tag name="KSO_WM_UNIT_TEXT_FILL_FORE_SCHEMECOLOR_INDEX" val="2"/>
  <p:tag name="KSO_WM_UNIT_TEXT_FILL_TYPE" val="1"/>
  <p:tag name="YOO_CHATSHAPE_TYPE" val="YOO_CHATSHAPE_IMAGE"/>
  <p:tag name="TAG_CHATSHAPE_IMAGE_FILE" val="C:\Users\AIERXUAN\AppData\Roaming\BIYOO\temp\b5875a0e075a4f8a9b9561f5f1b2034b.png"/>
</p:tagLst>
</file>

<file path=ppt/tags/tag138.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TITLE"/>
</p:tagLst>
</file>

<file path=ppt/tags/tag139.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CONTENT"/>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BEAUTIFY_FLAG" val=""/>
  <p:tag name="KSO_WM_UNIT_TEXT_FILL_FORE_SCHEMECOLOR_INDEX_BRIGHTNESS" val="0"/>
  <p:tag name="KSO_WM_UNIT_TEXT_FILL_FORE_SCHEMECOLOR_INDEX" val="16"/>
  <p:tag name="KSO_WM_UNIT_TEXT_FILL_TYPE" val="1"/>
</p:tagLst>
</file>

<file path=ppt/tags/tag142.xml><?xml version="1.0" encoding="utf-8"?>
<p:tagLst xmlns:p="http://schemas.openxmlformats.org/presentationml/2006/main">
  <p:tag name="KSO_WM_BEAUTIFY_FLAG" val=""/>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3.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44.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TITLE"/>
</p:tagLst>
</file>

<file path=ppt/tags/tag145.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CONTENT"/>
</p:tagLst>
</file>

<file path=ppt/tags/tag146.xml><?xml version="1.0" encoding="utf-8"?>
<p:tagLst xmlns:p="http://schemas.openxmlformats.org/presentationml/2006/main">
  <p:tag name="YOO_CHATPPT_CONTENT" val="1"/>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YOO_CHATSHAPE_TYPE" val="YOO_CHATSHAPE_IMAGE"/>
  <p:tag name="TAG_CHATSHAPE_IMAGE_FILE" val="C:\Users\AIERXUAN\AppData\Roaming\BIYOO\temp\f89e62cad929434c97b51b44f547c251.png"/>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 name="YOO_CHATSHAPE_TYPE" val="YOO_CHATSHAPE_CONTENT"/>
</p:tagLst>
</file>

<file path=ppt/tags/tag151.xml><?xml version="1.0" encoding="utf-8"?>
<p:tagLst xmlns:p="http://schemas.openxmlformats.org/presentationml/2006/main">
  <p:tag name="KSO_WM_BEAUTIFY_FLAG" val=""/>
  <p:tag name="YOO_CHATSHAPE_TYPE" val="YOO_CHATSHAPE_TITLE"/>
</p:tagLst>
</file>

<file path=ppt/tags/tag152.xml><?xml version="1.0" encoding="utf-8"?>
<p:tagLst xmlns:p="http://schemas.openxmlformats.org/presentationml/2006/main">
  <p:tag name="KSO_WM_BEAUTIFY_FLAG" val=""/>
  <p:tag name="YOO_CHATSHAPE_TYPE" val="YOO_CHATSHAPE_TITLE"/>
</p:tagLst>
</file>

<file path=ppt/tags/tag153.xml><?xml version="1.0" encoding="utf-8"?>
<p:tagLst xmlns:p="http://schemas.openxmlformats.org/presentationml/2006/main">
  <p:tag name="YOO_CHATPPT_CONTENT" val="1"/>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YOO_CHATPAGE_TYPE" val="YOO_CHATPAGE_COVER"/>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 name="YOO_CHATSHAPE_TYPE" val="YOO_CHATSHAPE_TITLE"/>
</p:tagLst>
</file>

<file path=ppt/tags/tag163.xml><?xml version="1.0" encoding="utf-8"?>
<p:tagLst xmlns:p="http://schemas.openxmlformats.org/presentationml/2006/main">
  <p:tag name="KSO_WM_BEAUTIFY_FLAG" val=""/>
  <p:tag name="YOO_CHATSHAPE_TYPE" val="YOO_CHATSHAPE_SUBTITLE"/>
</p:tagLst>
</file>

<file path=ppt/tags/tag164.xml><?xml version="1.0" encoding="utf-8"?>
<p:tagLst xmlns:p="http://schemas.openxmlformats.org/presentationml/2006/main">
  <p:tag name="YOO_CHATSHAPE_TYPE" val="YOO_CHATSHAPE_NUM"/>
</p:tagLst>
</file>

<file path=ppt/tags/tag165.xml><?xml version="1.0" encoding="utf-8"?>
<p:tagLst xmlns:p="http://schemas.openxmlformats.org/presentationml/2006/main">
  <p:tag name="YOO_CHATPAGE_TYPE" val="YOO_CHATPAGE_CHATPER"/>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 name="YOO_CHATSHAPE_TYPE" val="YOO_CHATSHAPE_TITLE"/>
</p:tagLst>
</file>

<file path=ppt/tags/tag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2"/>
  <p:tag name="KSO_WM_UNIT_TEXT_FILL_TYPE" val="1"/>
  <p:tag name="KSO_WM_BEAUTIFY_FLAG" val=""/>
</p:tagLst>
</file>

<file path=ppt/tags/tag171.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172.xml><?xml version="1.0" encoding="utf-8"?>
<p:tagLst xmlns:p="http://schemas.openxmlformats.org/presentationml/2006/main">
  <p:tag name="YOO_CHATSHAPE_TYPE" val="YOO_CHATSHAPE_IMAGE"/>
  <p:tag name="TAG_CHATSHAPE_IMAGE_FILE" val="C:\Users\AIERXUAN\AppData\Roaming\BIYOO\temp\1ed8432f171c41f1b31c2fe22868cef4.png"/>
</p:tagLst>
</file>

<file path=ppt/tags/tag173.xml><?xml version="1.0" encoding="utf-8"?>
<p:tagLst xmlns:p="http://schemas.openxmlformats.org/presentationml/2006/main">
  <p:tag name="YOO_CHATSHAPE_TYPE" val="YOO_CHATSHAPE_IMAGE"/>
  <p:tag name="TAG_CHATSHAPE_IMAGE_FILE" val="C:\Users\AIERXUAN\AppData\Roaming\BIYOO\temp\85ce56fdf0114e9fafde9276463741d4.png"/>
  <p:tag name="TAG_CHATSHAPE_IMAGE_URL" val="https://download.yoo-ai.com/copydone/20230412/56eb701c-d8eb-11ed-8b71-fa163e050381.png"/>
</p:tagLst>
</file>

<file path=ppt/tags/tag174.xml><?xml version="1.0" encoding="utf-8"?>
<p:tagLst xmlns:p="http://schemas.openxmlformats.org/presentationml/2006/main">
  <p:tag name="YOO_CHATPPT_CONTENT" val="1"/>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 name="PA" val="v5.2.12"/>
  <p:tag name="YOO_CHATSHAPE_TYPE" val="YOO_CHATSHAPE_IMAGE"/>
  <p:tag name="TAG_CHATSHAPE_IMAGE_FILE" val="C:\Users\AIERXUAN\AppData\Roaming\BIYOO\temp\810a4cc8b352490b8568994d5c24e091.png"/>
</p:tagLst>
</file>

<file path=ppt/tags/tag178.xml><?xml version="1.0" encoding="utf-8"?>
<p:tagLst xmlns:p="http://schemas.openxmlformats.org/presentationml/2006/main">
  <p:tag name="KSO_WM_BEAUTIFY_FLAG" val=""/>
  <p:tag name="PA" val="v5.2.12"/>
  <p:tag name="YOO_CHATSHAPE_TYPE" val="YOO_CHATSHAPE_IMAGE"/>
  <p:tag name="TAG_CHATSHAPE_IMAGE_FILE" val="C:\Users\AIERXUAN\AppData\Roaming\BIYOO\temp\19e0041bb0ac436e92dc0ccb527f64d4.png"/>
  <p:tag name="TAG_CHATSHAPE_IMAGE_URL" val="https://download.yoo-ai.com/copydone/20230426/bb662520-e3d9-11ed-b70b-fa163e3b0a47.png"/>
</p:tagLst>
</file>

<file path=ppt/tags/tag179.xml><?xml version="1.0" encoding="utf-8"?>
<p:tagLst xmlns:p="http://schemas.openxmlformats.org/presentationml/2006/main">
  <p:tag name="KSO_WM_BEAUTIFY_FLAG" val=""/>
  <p:tag name="PA" val="v5.2.12"/>
  <p:tag name="YOO_CHATSHAPE_TYPE" val="YOO_CHATSHAPE_IMAGE"/>
  <p:tag name="TAG_CHATSHAPE_IMAGE_FILE" val="C:\Users\AIERXUAN\AppData\Roaming\BIYOO\temp\a14259f4b9b64ef4a78a01d70d6aaaa1.png"/>
  <p:tag name="TAG_CHATSHAPE_IMAGE_URL" val="https://download.yoo-ai.com/copydone/20230426/c06e6b54-e3d9-11ed-bed2-fa163e3b0a47.png"/>
</p:tagLst>
</file>

<file path=ppt/tags/tag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PA" val="v5.2.12"/>
  <p:tag name="KSO_WM_BEAUTIFY_FLAG" val=""/>
  <p:tag name="YOO_CHATSHAPE_TYPE" val="YOO_CHATSHAPE_TITLE"/>
</p:tagLst>
</file>

<file path=ppt/tags/tag181.xml><?xml version="1.0" encoding="utf-8"?>
<p:tagLst xmlns:p="http://schemas.openxmlformats.org/presentationml/2006/main">
  <p:tag name="KSO_WM_UNIT_TEXT_FILL_FORE_SCHEMECOLOR_INDEX_BRIGHTNESS" val="0.5"/>
  <p:tag name="KSO_WM_UNIT_TEXT_FILL_FORE_SCHEMECOLOR_INDEX" val="13"/>
  <p:tag name="KSO_WM_UNIT_TEXT_FILL_TYPE" val="1"/>
  <p:tag name="PA" val="v5.2.12"/>
  <p:tag name="KSO_WM_BEAUTIFY_FLAG" val=""/>
  <p:tag name="YOO_CHATSHAPE_TYPE" val="YOO_CHATSHAPE_CONTENT"/>
</p:tagLst>
</file>

<file path=ppt/tags/tag182.xml><?xml version="1.0" encoding="utf-8"?>
<p:tagLst xmlns:p="http://schemas.openxmlformats.org/presentationml/2006/main">
  <p:tag name="KSO_WM_UNIT_LINE_FORE_SCHEMECOLOR_INDEX_BRIGHTNESS" val="0"/>
  <p:tag name="KSO_WM_UNIT_LINE_FORE_SCHEMECOLOR_INDEX" val="5"/>
  <p:tag name="KSO_WM_UNIT_LINE_FILL_TYPE" val="2"/>
  <p:tag name="PA" val="v5.2.12"/>
  <p:tag name="KSO_WM_BEAUTIFY_FLAG" val=""/>
</p:tagLst>
</file>

<file path=ppt/tags/tag183.xml><?xml version="1.0" encoding="utf-8"?>
<p:tagLst xmlns:p="http://schemas.openxmlformats.org/presentationml/2006/main">
  <p:tag name="YOO_CHATPPT_CONTENT" val="1"/>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 name="YOO_CHATSHAPE_TYPE" val="YOO_CHATSHAPE_TITLE"/>
</p:tagLst>
</file>

<file path=ppt/tags/tag193.xml><?xml version="1.0" encoding="utf-8"?>
<p:tagLst xmlns:p="http://schemas.openxmlformats.org/presentationml/2006/main">
  <p:tag name="KSO_WM_BEAUTIFY_FLAG" val=""/>
  <p:tag name="YOO_CHATSHAPE_TYPE" val="YOO_CHATSHAPE_SUBTITLE"/>
</p:tagLst>
</file>

<file path=ppt/tags/tag194.xml><?xml version="1.0" encoding="utf-8"?>
<p:tagLst xmlns:p="http://schemas.openxmlformats.org/presentationml/2006/main">
  <p:tag name="YOO_CHATSHAPE_TYPE" val="YOO_CHATSHAPE_NUM"/>
</p:tagLst>
</file>

<file path=ppt/tags/tag195.xml><?xml version="1.0" encoding="utf-8"?>
<p:tagLst xmlns:p="http://schemas.openxmlformats.org/presentationml/2006/main">
  <p:tag name="YOO_CHATPAGE_TYPE" val="YOO_CHATPAGE_CHATPER"/>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YOO_CHATSHAPE_TYPE" val="YOO_CHATSHAPE_IMAGE"/>
  <p:tag name="TAG_CHATSHAPE_IMAGE_FILE" val="C:\Users\AIERXUAN\AppData\Roaming\BIYOO\temp\e894095de062453fb6c32b688d8491b0.png"/>
</p:tagLst>
</file>

<file path=ppt/tags/tag199.xml><?xml version="1.0" encoding="utf-8"?>
<p:tagLst xmlns:p="http://schemas.openxmlformats.org/presentationml/2006/main">
  <p:tag name="YOO_CHATSHAPE_TYPE" val="YOO_CHATSHAPE_IMAGE"/>
  <p:tag name="TAG_CHATSHAPE_IMAGE_FILE" val="C:\Users\AIERXUAN\AppData\Roaming\BIYOO\temp\489c52de0d4b4212ae88c075fa3b360e.png"/>
  <p:tag name="TAG_CHATSHAPE_IMAGE_URL" val="https://download.yoo-ai.com/copydone/20230412/9f1e7d7a-d8e6-11ed-a8fe-fa163e050381.png"/>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0.xml><?xml version="1.0" encoding="utf-8"?>
<p:tagLst xmlns:p="http://schemas.openxmlformats.org/presentationml/2006/main">
  <p:tag name="YOO_CHATSHAPE_TYPE" val="YOO_CHATSHAPE_IMAGE"/>
  <p:tag name="TAG_CHATSHAPE_IMAGE_FILE" val="C:\Users\AIERXUAN\AppData\Roaming\BIYOO\temp\eaa4697301384b8fa5aca370ae4d3ac2.png"/>
  <p:tag name="TAG_CHATSHAPE_IMAGE_URL" val="https://download.yoo-ai.com/copydone/20230412/f64390b2-d8e7-11ed-a0c7-fa163e050381.png"/>
</p:tagLst>
</file>

<file path=ppt/tags/tag201.xml><?xml version="1.0" encoding="utf-8"?>
<p:tagLst xmlns:p="http://schemas.openxmlformats.org/presentationml/2006/main">
  <p:tag name="KSO_WM_BEAUTIFY_FLAG" val=""/>
  <p:tag name="YOO_CHATSHAPE_TYPE" val="YOO_CHATSHAPE_TITLE"/>
</p:tagLst>
</file>

<file path=ppt/tags/tag202.xml><?xml version="1.0" encoding="utf-8"?>
<p:tagLst xmlns:p="http://schemas.openxmlformats.org/presentationml/2006/main">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FORE_SCHEMECOLOR_INDEX" val="2"/>
  <p:tag name="KSO_WM_UNIT_TEXT_FILL_TYPE" val="1"/>
  <p:tag name="KSO_WM_BEAUTIFY_FLAG" val=""/>
</p:tagLst>
</file>

<file path=ppt/tags/tag203.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204.xml><?xml version="1.0" encoding="utf-8"?>
<p:tagLst xmlns:p="http://schemas.openxmlformats.org/presentationml/2006/main">
  <p:tag name="YOO_CHATPPT_CONTENT" val="1"/>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 name="YOO_CHATSHAPE_TYPE" val="YOO_CHATSHAPE_CONTENT"/>
</p:tagLst>
</file>

<file path=ppt/tags/tag209.xml><?xml version="1.0" encoding="utf-8"?>
<p:tagLst xmlns:p="http://schemas.openxmlformats.org/presentationml/2006/main">
  <p:tag name="YOO_CHATSHAPE_TYPE" val="YOO_CHATSHAPE_TITLE"/>
</p:tagLst>
</file>

<file path=ppt/tags/tag21.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10.xml><?xml version="1.0" encoding="utf-8"?>
<p:tagLst xmlns:p="http://schemas.openxmlformats.org/presentationml/2006/main">
  <p:tag name="YOO_CHATPPT_CONTENT" val="1"/>
</p:tagLst>
</file>

<file path=ppt/tags/tag211.xml><?xml version="1.0" encoding="utf-8"?>
<p:tagLst xmlns:p="http://schemas.openxmlformats.org/presentationml/2006/main">
  <p:tag name="KSO_WM_UNIT_FILL_FORE_SCHEMECOLOR_INDEX_BRIGHTNESS" val="-0.0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1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3.xml><?xml version="1.0" encoding="utf-8"?>
<p:tagLst xmlns:p="http://schemas.openxmlformats.org/presentationml/2006/main">
  <p:tag name="YOO_CHATSHAPE_TYPE" val="YOO_CHATSHAPE_TITLE"/>
</p:tagLst>
</file>

<file path=ppt/tags/tag2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6.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17.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18.xml><?xml version="1.0" encoding="utf-8"?>
<p:tagLst xmlns:p="http://schemas.openxmlformats.org/presentationml/2006/main">
  <p:tag name="YOO_CHATPAGE_TYPE" val="YOO_CHATPAGE_END"/>
</p:tagLst>
</file>

<file path=ppt/tags/tag219.xml><?xml version="1.0" encoding="utf-8"?>
<p:tagLst xmlns:p="http://schemas.openxmlformats.org/presentationml/2006/main">
  <p:tag name="YOO_PPT_THEMETITLE" val="电子商务：现状与趋势"/>
  <p:tag name="TAG_PRESENTATION_STYLE" val="商务"/>
  <p:tag name="YOO_CHATPPT" val="1"/>
  <p:tag name="KSO_WPP_MARK_KEY" val="9ee51e63-80b5-43af-a337-20d8564fefb5"/>
  <p:tag name="COMMONDATA" val="eyJoZGlkIjoiZTAyNWY5OWRhZjlhOTJmMzRhM2M3ZDJiNWE3NjE1N2EifQ=="/>
</p:tagLst>
</file>

<file path=ppt/tags/tag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TAG_CONTENT_TYPE" val="1标题1内容0图"/>
  <p:tag name="YOO_CHATPAGE_TYPE" val="YOO_CHATPAGE_CONTENT"/>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 name="YOO_CHATSHAPE_TYPE" val="YOO_CHATSHAPE_TITLE"/>
</p:tagLst>
</file>

<file path=ppt/tags/tag42.xml><?xml version="1.0" encoding="utf-8"?>
<p:tagLst xmlns:p="http://schemas.openxmlformats.org/presentationml/2006/main">
  <p:tag name="KSO_WM_BEAUTIFY_FLAG" val=""/>
  <p:tag name="YOO_CHATSHAPE_TYPE" val="YOO_CHATSHAPE_SUBTITLE"/>
</p:tagLst>
</file>

<file path=ppt/tags/tag43.xml><?xml version="1.0" encoding="utf-8"?>
<p:tagLst xmlns:p="http://schemas.openxmlformats.org/presentationml/2006/main">
  <p:tag name="YOO_CHATSHAPE_TYPE" val="YOO_CHATSHAPE_NUM"/>
</p:tagLst>
</file>

<file path=ppt/tags/tag44.xml><?xml version="1.0" encoding="utf-8"?>
<p:tagLst xmlns:p="http://schemas.openxmlformats.org/presentationml/2006/main">
  <p:tag name="YOO_CHATPAGE_TYPE" val="YOO_CHATPAGE_CHATPER"/>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 name="YOO_CHATSHAPE_TYPE" val="YOO_CHATSHAPE_CONTENT"/>
</p:tagLst>
</file>

<file path=ppt/tags/tag5.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YOO_CHATSHAPE_TYPE" val="YOO_CHATSHAPE_TITLE"/>
</p:tagLst>
</file>

<file path=ppt/tags/tag51.xml><?xml version="1.0" encoding="utf-8"?>
<p:tagLst xmlns:p="http://schemas.openxmlformats.org/presentationml/2006/main">
  <p:tag name="YOO_CHATPPT_CONTENT" val="1"/>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YOO_CHATSHAPE_TYPE" val="YOO_CHATSHAPE_CONTENT"/>
</p:tagLst>
</file>

<file path=ppt/tags/tag55.xml><?xml version="1.0" encoding="utf-8"?>
<p:tagLst xmlns:p="http://schemas.openxmlformats.org/presentationml/2006/main">
  <p:tag name="KSO_WM_BEAUTIFY_FLAG" val=""/>
  <p:tag name="YOO_CHATSHAPE_TYPE" val="YOO_CHATSHAPE_TITLE"/>
</p:tagLst>
</file>

<file path=ppt/tags/tag56.xml><?xml version="1.0" encoding="utf-8"?>
<p:tagLst xmlns:p="http://schemas.openxmlformats.org/presentationml/2006/main">
  <p:tag name="YOO_CHATPPT_CONTENT" val="1"/>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YOO_CHATSHAPE_TYPE" val="YOO_CHATSHAPE_TITLE"/>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 name="YOO_CHATSHAPE_TYPE" val="YOO_CHATSHAPE_CONTENT"/>
</p:tagLst>
</file>

<file path=ppt/tags/tag62.xml><?xml version="1.0" encoding="utf-8"?>
<p:tagLst xmlns:p="http://schemas.openxmlformats.org/presentationml/2006/main">
  <p:tag name="YOO_CHATSHAPE_TYPE" val="YOO_CHATSHAPE_TITLE"/>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YOO_CHATPPT_CONTENT" val="1"/>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 name="YOO_CHATSHAPE_TYPE" val="YOO_CHATSHAPE_TITLE"/>
</p:tagLst>
</file>

<file path=ppt/tags/tag75.xml><?xml version="1.0" encoding="utf-8"?>
<p:tagLst xmlns:p="http://schemas.openxmlformats.org/presentationml/2006/main">
  <p:tag name="KSO_WM_BEAUTIFY_FLAG" val=""/>
  <p:tag name="YOO_CHATSHAPE_TYPE" val="YOO_CHATSHAPE_SUBTITLE"/>
</p:tagLst>
</file>

<file path=ppt/tags/tag76.xml><?xml version="1.0" encoding="utf-8"?>
<p:tagLst xmlns:p="http://schemas.openxmlformats.org/presentationml/2006/main">
  <p:tag name="YOO_CHATSHAPE_TYPE" val="YOO_CHATSHAPE_NUM"/>
</p:tagLst>
</file>

<file path=ppt/tags/tag77.xml><?xml version="1.0" encoding="utf-8"?>
<p:tagLst xmlns:p="http://schemas.openxmlformats.org/presentationml/2006/main">
  <p:tag name="YOO_CHATPAGE_TYPE" val="YOO_CHATPAGE_CHATPER"/>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YOO_CHATSHAPE_TYPE" val="YOO_CHATSHAPE_IMAGE"/>
  <p:tag name="TAG_CHATSHAPE_IMAGE_FILE" val="C:\Users\AIERXUAN\AppData\Roaming\BIYOO\temp\085907ec58704ade806054a98965d633.png"/>
</p:tagLst>
</file>

<file path=ppt/tags/tag81.xml><?xml version="1.0" encoding="utf-8"?>
<p:tagLst xmlns:p="http://schemas.openxmlformats.org/presentationml/2006/main">
  <p:tag name="YOO_CHATSHAPE_TYPE" val="YOO_CHATSHAPE_IMAGE"/>
  <p:tag name="TAG_CHATSHAPE_IMAGE_FILE" val="C:\Users\AIERXUAN\AppData\Roaming\BIYOO\temp\16598f0607d64ba8ada183e73c04cea0.png"/>
  <p:tag name="TAG_CHATSHAPE_IMAGE_URL" val="https://download.yoo-ai.com/copydone/20230412/46380baa-d8ea-11ed-8ea3-fa163e050381.png"/>
</p:tagLst>
</file>

<file path=ppt/tags/tag82.xml><?xml version="1.0" encoding="utf-8"?>
<p:tagLst xmlns:p="http://schemas.openxmlformats.org/presentationml/2006/main">
  <p:tag name="YOO_CHATSHAPE_TYPE" val="YOO_CHATSHAPE_IMAGE"/>
  <p:tag name="TAG_CHATSHAPE_IMAGE_FILE" val="C:\Users\AIERXUAN\AppData\Roaming\BIYOO\temp\4299fd09de3e405ba57032ef172dd963.png"/>
  <p:tag name="TAG_CHATSHAPE_IMAGE_URL" val="https://download.yoo-ai.com/copydone/20230412/b144d9e4-d8e7-11ed-8bba-fa163e050381.png"/>
</p:tagLst>
</file>

<file path=ppt/tags/tag83.xml><?xml version="1.0" encoding="utf-8"?>
<p:tagLst xmlns:p="http://schemas.openxmlformats.org/presentationml/2006/main">
  <p:tag name="KSO_WM_BEAUTIFY_FLAG" val=""/>
  <p:tag name="YOO_CHATSHAPE_TYPE" val="YOO_CHATSHAPE_TITLE"/>
</p:tagLst>
</file>

<file path=ppt/tags/tag84.xml><?xml version="1.0" encoding="utf-8"?>
<p:tagLst xmlns:p="http://schemas.openxmlformats.org/presentationml/2006/main">
  <p:tag name="KSO_WM_BEAUTIFY_FLAG" val=""/>
  <p:tag name="YOO_CHATSHAPE_TYPE" val="YOO_CHATSHAPE_CONTENT"/>
</p:tagLst>
</file>

<file path=ppt/tags/tag85.xml><?xml version="1.0" encoding="utf-8"?>
<p:tagLst xmlns:p="http://schemas.openxmlformats.org/presentationml/2006/main">
  <p:tag name="YOO_CHATPPT_CONTENT" val="1"/>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 name="PA" val="v5.2.12"/>
  <p:tag name="YOO_CHATSHAPE_TYPE" val="YOO_CHATSHAPE_IMAGE"/>
  <p:tag name="TAG_CHATSHAPE_IMAGE_FILE" val="C:\Users\AIERXUAN\AppData\Roaming\BIYOO\temp\f4594a6b951c4b489248c7d00f2ed4d3.png"/>
</p:tagLst>
</file>

<file path=ppt/tags/tag89.xml><?xml version="1.0" encoding="utf-8"?>
<p:tagLst xmlns:p="http://schemas.openxmlformats.org/presentationml/2006/main">
  <p:tag name="KSO_WM_BEAUTIFY_FLAG" val=""/>
  <p:tag name="PA" val="v5.2.12"/>
  <p:tag name="YOO_CHATSHAPE_TYPE" val="YOO_CHATSHAPE_IMAGE"/>
  <p:tag name="TAG_CHATSHAPE_IMAGE_FILE" val="C:\Users\AIERXUAN\AppData\Roaming\BIYOO\temp\56ca789255ac449f9e10a09da1de47c4.png"/>
  <p:tag name="TAG_CHATSHAPE_IMAGE_URL" val="https://download.yoo-ai.com/copydone/20230412/4e46a4ae-d8eb-11ed-a14f-fa163e050381.png"/>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 name="PA" val="v5.2.12"/>
  <p:tag name="YOO_CHATSHAPE_TYPE" val="YOO_CHATSHAPE_IMAGE"/>
  <p:tag name="TAG_CHATSHAPE_IMAGE_FILE" val="C:\Users\AIERXUAN\AppData\Roaming\BIYOO\temp\69a32fbecb174d73916db70ded37a2a5.png"/>
  <p:tag name="TAG_CHATSHAPE_IMAGE_URL" val="https://download.yoo-ai.com/copydone/20230412/bd66873e-d8e9-11ed-be19-fa163e050381.png"/>
</p:tagLst>
</file>

<file path=ppt/tags/tag91.xml><?xml version="1.0" encoding="utf-8"?>
<p:tagLst xmlns:p="http://schemas.openxmlformats.org/presentationml/2006/main">
  <p:tag name="KSO_WM_BEAUTIFY_FLAG" val=""/>
  <p:tag name="PA" val="v5.2.12"/>
  <p:tag name="YOO_CHATSHAPE_TYPE" val="YOO_CHATSHAPE_TITLE"/>
</p:tagLst>
</file>

<file path=ppt/tags/tag92.xml><?xml version="1.0" encoding="utf-8"?>
<p:tagLst xmlns:p="http://schemas.openxmlformats.org/presentationml/2006/main">
  <p:tag name="KSO_WM_UNIT_TEXT_FILL_FORE_SCHEMECOLOR_INDEX_BRIGHTNESS" val="0.5"/>
  <p:tag name="KSO_WM_UNIT_TEXT_FILL_FORE_SCHEMECOLOR_INDEX" val="13"/>
  <p:tag name="KSO_WM_UNIT_TEXT_FILL_TYPE" val="1"/>
  <p:tag name="KSO_WM_BEAUTIFY_FLAG" val=""/>
  <p:tag name="PA" val="v5.2.12"/>
  <p:tag name="YOO_CHATSHAPE_TYPE" val="YOO_CHATSHAPE_CONTENT"/>
</p:tagLst>
</file>

<file path=ppt/tags/tag93.xml><?xml version="1.0" encoding="utf-8"?>
<p:tagLst xmlns:p="http://schemas.openxmlformats.org/presentationml/2006/main">
  <p:tag name="YOO_CHATPPT_CONTENT" val="1"/>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3_Office Theme">
  <a:themeElements>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_27251691">
  <a:themeElements>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1190051105">
  <a:themeElements>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0.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1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6.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7.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8.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9.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docProps/app.xml><?xml version="1.0" encoding="utf-8"?>
<Properties xmlns="http://schemas.openxmlformats.org/officeDocument/2006/extended-properties" xmlns:vt="http://schemas.openxmlformats.org/officeDocument/2006/docPropsVTypes">
  <Template>2c3183671a7040159f46333afbd567ee</Template>
  <TotalTime>0</TotalTime>
  <Words>5974</Words>
  <Application>WPS 演示</Application>
  <PresentationFormat>宽屏</PresentationFormat>
  <Paragraphs>134</Paragraphs>
  <Slides>22</Slides>
  <Notes>20</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22</vt:i4>
      </vt:variant>
    </vt:vector>
  </HeadingPairs>
  <TitlesOfParts>
    <vt:vector size="46" baseType="lpstr">
      <vt:lpstr>Arial</vt:lpstr>
      <vt:lpstr>宋体</vt:lpstr>
      <vt:lpstr>Wingdings</vt:lpstr>
      <vt:lpstr>微软雅黑</vt:lpstr>
      <vt:lpstr>OPPOSans H</vt:lpstr>
      <vt:lpstr>思源黑体 CN Heavy</vt:lpstr>
      <vt:lpstr>黑体</vt:lpstr>
      <vt:lpstr>inpin heiti</vt:lpstr>
      <vt:lpstr>Helvetica Light</vt:lpstr>
      <vt:lpstr>思源黑体 CN Bold</vt:lpstr>
      <vt:lpstr>思源黑体 CN Normal</vt:lpstr>
      <vt:lpstr>阿里巴巴普惠体 2.0 55 Regular</vt:lpstr>
      <vt:lpstr>Franklin Gothic Book</vt:lpstr>
      <vt:lpstr>Arial Unicode MS</vt:lpstr>
      <vt:lpstr>Franklin Gothic Medium</vt:lpstr>
      <vt:lpstr>隶书</vt:lpstr>
      <vt:lpstr>等线</vt:lpstr>
      <vt:lpstr>Arial</vt:lpstr>
      <vt:lpstr>Poppins</vt:lpstr>
      <vt:lpstr>Euphorigenic</vt:lpstr>
      <vt:lpstr>Muli</vt:lpstr>
      <vt:lpstr>3_Office Theme</vt:lpstr>
      <vt:lpstr>2_Office Theme_27251691</vt:lpstr>
      <vt:lpstr>1_Office Theme_1190051105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喆栋 毛</dc:creator>
  <cp:lastModifiedBy>追殇</cp:lastModifiedBy>
  <cp:revision>13</cp:revision>
  <dcterms:created xsi:type="dcterms:W3CDTF">2023-04-26T02:25:00Z</dcterms:created>
  <dcterms:modified xsi:type="dcterms:W3CDTF">2023-05-02T11:06:04Z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63D16402FBB74BF3A2ECF6D948FD7819_12</vt:lpwstr>
  </property>
  <property fmtid="{D5CDD505-2E9C-101B-9397-08002B2CF9AE}" pid="3" name="KSOProductBuildVer">
    <vt:lpwstr>2052-11.1.0.14036</vt:lpwstr>
  </property>
</Properties>
</file>